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4.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1"/>
    <p:sldMasterId id="2147483660" r:id="rId2"/>
    <p:sldMasterId id="2147483672" r:id="rId3"/>
  </p:sldMasterIdLst>
  <p:notesMasterIdLst>
    <p:notesMasterId r:id="rId37"/>
  </p:notesMasterIdLst>
  <p:sldIdLst>
    <p:sldId id="2007578057" r:id="rId4"/>
    <p:sldId id="2007578059" r:id="rId5"/>
    <p:sldId id="2007578060" r:id="rId6"/>
    <p:sldId id="2007578099" r:id="rId7"/>
    <p:sldId id="2007578097" r:id="rId8"/>
    <p:sldId id="2007578110" r:id="rId9"/>
    <p:sldId id="2007578064" r:id="rId10"/>
    <p:sldId id="2007578101" r:id="rId11"/>
    <p:sldId id="358" r:id="rId12"/>
    <p:sldId id="2007578061" r:id="rId13"/>
    <p:sldId id="2007578102" r:id="rId14"/>
    <p:sldId id="2007578146" r:id="rId15"/>
    <p:sldId id="2007578062" r:id="rId16"/>
    <p:sldId id="2007578147" r:id="rId17"/>
    <p:sldId id="2007578103" r:id="rId18"/>
    <p:sldId id="2007578104" r:id="rId19"/>
    <p:sldId id="2007578063" r:id="rId20"/>
    <p:sldId id="278" r:id="rId21"/>
    <p:sldId id="2007578085" r:id="rId22"/>
    <p:sldId id="2007578086" r:id="rId23"/>
    <p:sldId id="2007578089" r:id="rId24"/>
    <p:sldId id="2007578090" r:id="rId25"/>
    <p:sldId id="2007578091" r:id="rId26"/>
    <p:sldId id="2007578149" r:id="rId27"/>
    <p:sldId id="2007578150" r:id="rId28"/>
    <p:sldId id="2007578151" r:id="rId29"/>
    <p:sldId id="2007578152" r:id="rId30"/>
    <p:sldId id="2007578153" r:id="rId31"/>
    <p:sldId id="2007578154" r:id="rId32"/>
    <p:sldId id="2007578156" r:id="rId33"/>
    <p:sldId id="2007578157" r:id="rId34"/>
    <p:sldId id="2007578155" r:id="rId35"/>
    <p:sldId id="2007578053" r:id="rId36"/>
  </p:sldIdLst>
  <p:sldSz cx="12192000" cy="6858000"/>
  <p:notesSz cx="6858000" cy="9144000"/>
  <p:embeddedFontLst>
    <p:embeddedFont>
      <p:font typeface="Arial Black" panose="020B0A04020102020204" pitchFamily="34" charset="0"/>
      <p:bold r:id="rId38"/>
    </p:embeddedFont>
    <p:embeddedFont>
      <p:font typeface="Cambria Math" panose="02040503050406030204" pitchFamily="18" charset="0"/>
      <p:regular r:id="rId39"/>
    </p:embeddedFont>
    <p:embeddedFont>
      <p:font typeface="Helvetica" panose="020B060402020202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等线" panose="02010600030101010101" pitchFamily="2" charset="-122"/>
      <p:regular r:id="rId48"/>
      <p:bold r:id="rId49"/>
    </p:embeddedFont>
    <p:embeddedFont>
      <p:font typeface="等线 Light" panose="02010600030101010101" pitchFamily="2" charset="-122"/>
      <p:regular r:id="rId50"/>
    </p:embeddedFont>
    <p:embeddedFont>
      <p:font typeface="微软雅黑" panose="020B0503020204020204" pitchFamily="34" charset="-122"/>
      <p:regular r:id="rId51"/>
      <p:bold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帅 张" initials="帅张" lastIdx="1" clrIdx="0">
    <p:extLst>
      <p:ext uri="{19B8F6BF-5375-455C-9EA6-DF929625EA0E}">
        <p15:presenceInfo xmlns:p15="http://schemas.microsoft.com/office/powerpoint/2012/main" userId="7e218cd6752518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9960"/>
    <a:srgbClr val="C1DBF5"/>
    <a:srgbClr val="E6E6E6"/>
    <a:srgbClr val="FBE5D6"/>
    <a:srgbClr val="F49C84"/>
    <a:srgbClr val="FF5050"/>
    <a:srgbClr val="769AD8"/>
    <a:srgbClr val="003F87"/>
    <a:srgbClr val="C9D8E6"/>
    <a:srgbClr val="FBC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27" autoAdjust="0"/>
    <p:restoredTop sz="95791" autoAdjust="0"/>
  </p:normalViewPr>
  <p:slideViewPr>
    <p:cSldViewPr snapToGrid="0">
      <p:cViewPr varScale="1">
        <p:scale>
          <a:sx n="99" d="100"/>
          <a:sy n="99" d="100"/>
        </p:scale>
        <p:origin x="19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commentAuthors" Target="commentAuthor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PyProjects\extend\heat%20capacity%20207\&#20840;&#25968;&#25454;_&#32447;&#24615;Cp&#39044;&#27979;&#32467;&#26524;.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PyProjects\extend\heat%20capacity%20207\Cp&#39044;&#27979;&#32467;&#26524;_&#22522;&#22242;&#21152;&#28201;&#24230;_RF.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PyProjects\extend\internal%20energy%20207\Internal_energy&#39044;&#27979;&#32467;&#26524;_&#22522;&#22242;&#21152;&#28201;&#24230;_RF.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PyProjects\extend\internal%20energy%20207\prediction_vs_actual_QSPR.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PyProjects\extend\Pure%20component%20Gibbs%20free%20energy%20205\Enthalpy&#39044;&#27979;&#32467;&#26524;_&#22522;&#22242;&#21152;&#28201;&#24230;_RF.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PyProjects\extend\Pure%20component%20Gibbs%20free%20energy%20205\prediction_vs_actual_QSPR.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PyProjects\extend\heat%20capacity%20207\&#20840;&#25968;&#25454;_&#32447;&#24615;Cp&#39044;&#27979;&#32467;&#26524;.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PyProjects\extend\heat%20capacity%20207\Cp&#39044;&#27979;&#32467;&#26524;_&#22522;&#22242;&#21152;&#28201;&#24230;_RF.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PyProjects\extend\internal%20energy%20207\Internal_energy&#39044;&#27979;&#32467;&#26524;_&#22522;&#22242;&#21152;&#28201;&#24230;_RF.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D:\PyProjects\extend\internal%20energy%20207\prediction_vs_actual_QSPR.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D:\PyProjects\extend\heat%20capacity%20207\&#20840;&#25968;&#25454;_&#32447;&#24615;Cp&#39044;&#27979;&#32467;&#26524;.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D:\PyProjects\extend\Pure%20component%20Gibbs%20free%20energy%20205\Enthalpy&#39044;&#27979;&#32467;&#26524;_&#22522;&#22242;&#21152;&#28201;&#24230;_RF.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D:\PyProjects\extend\Pure%20component%20Gibbs%20free%20energy%20205\prediction_vs_actual_QSPR.xlsx" TargetMode="External"/><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oleObject" Target="file:///D:\PyProjects\extend\heat%20capacity%20207\&#20840;&#25968;&#25454;_&#32447;&#24615;Cp&#39044;&#27979;&#32467;&#2652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yProjects\extend\vapor%20pressure%20209\Gani_lnP_prediction_results_19group_fina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PyProjects\extend\heat%20of%20vaporization%20204\Hvap_prediction_results_with_error_statistic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PyProjects\extend\heat%20capacity%20207\prediction_vs_actua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PyProjects\extend\vapor%20pressure%20209\prediction_vs_actual_with_error_sta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PyProjects\extend\volume%20208\prediction_vs_actual_QSPR.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PyProjects\extend\internal%20energy%20207\prediction_vs_actual_QSPR.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1" i="0" u="none" strike="noStrike" kern="1200" spc="0" baseline="0" dirty="0">
                <a:solidFill>
                  <a:prstClr val="black">
                    <a:lumMod val="65000"/>
                    <a:lumOff val="35000"/>
                  </a:prstClr>
                </a:solidFill>
              </a:rPr>
              <a:t>Study Counts of </a:t>
            </a:r>
            <a:r>
              <a:rPr lang="en-US" altLang="zh-CN" sz="1200" b="1" i="0" u="none" strike="noStrike" kern="1200" spc="0" baseline="0" dirty="0">
                <a:solidFill>
                  <a:prstClr val="black">
                    <a:lumMod val="65000"/>
                    <a:lumOff val="35000"/>
                  </a:prstClr>
                </a:solidFill>
              </a:rPr>
              <a:t>Property</a:t>
            </a:r>
            <a:r>
              <a:rPr lang="en-US" altLang="zh-CN" sz="1400" b="1" i="0" u="none" strike="noStrike" kern="1200" spc="0" baseline="0" dirty="0">
                <a:solidFill>
                  <a:prstClr val="black">
                    <a:lumMod val="65000"/>
                    <a:lumOff val="35000"/>
                  </a:prstClr>
                </a:solidFill>
              </a:rPr>
              <a:t> Prediction (2020–2024)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1"/>
          <c:order val="0"/>
          <c:tx>
            <c:strRef>
              <c:f>Sheet1!$C$6</c:f>
              <c:strCache>
                <c:ptCount val="1"/>
                <c:pt idx="0">
                  <c:v>Single Point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Sheet1!$B$7:$B$11</c:f>
              <c:numCache>
                <c:formatCode>General</c:formatCode>
                <c:ptCount val="5"/>
                <c:pt idx="0">
                  <c:v>2020</c:v>
                </c:pt>
                <c:pt idx="1">
                  <c:v>2021</c:v>
                </c:pt>
                <c:pt idx="2">
                  <c:v>2022</c:v>
                </c:pt>
                <c:pt idx="3">
                  <c:v>2023</c:v>
                </c:pt>
                <c:pt idx="4">
                  <c:v>2024</c:v>
                </c:pt>
              </c:numCache>
            </c:numRef>
          </c:cat>
          <c:val>
            <c:numRef>
              <c:f>Sheet1!$C$7:$C$11</c:f>
              <c:numCache>
                <c:formatCode>General</c:formatCode>
                <c:ptCount val="5"/>
                <c:pt idx="0">
                  <c:v>5787</c:v>
                </c:pt>
                <c:pt idx="1">
                  <c:v>6037</c:v>
                </c:pt>
                <c:pt idx="2">
                  <c:v>6281</c:v>
                </c:pt>
                <c:pt idx="3">
                  <c:v>6336</c:v>
                </c:pt>
                <c:pt idx="4">
                  <c:v>6613</c:v>
                </c:pt>
              </c:numCache>
            </c:numRef>
          </c:val>
          <c:extLst>
            <c:ext xmlns:c16="http://schemas.microsoft.com/office/drawing/2014/chart" uri="{C3380CC4-5D6E-409C-BE32-E72D297353CC}">
              <c16:uniqueId val="{00000000-DA93-4928-9B10-B01E3A42F289}"/>
            </c:ext>
          </c:extLst>
        </c:ser>
        <c:ser>
          <c:idx val="2"/>
          <c:order val="1"/>
          <c:tx>
            <c:strRef>
              <c:f>Sheet1!$D$6</c:f>
              <c:strCache>
                <c:ptCount val="1"/>
                <c:pt idx="0">
                  <c:v>Temperature Dependent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Sheet1!$B$7:$B$11</c:f>
              <c:numCache>
                <c:formatCode>General</c:formatCode>
                <c:ptCount val="5"/>
                <c:pt idx="0">
                  <c:v>2020</c:v>
                </c:pt>
                <c:pt idx="1">
                  <c:v>2021</c:v>
                </c:pt>
                <c:pt idx="2">
                  <c:v>2022</c:v>
                </c:pt>
                <c:pt idx="3">
                  <c:v>2023</c:v>
                </c:pt>
                <c:pt idx="4">
                  <c:v>2024</c:v>
                </c:pt>
              </c:numCache>
            </c:numRef>
          </c:cat>
          <c:val>
            <c:numRef>
              <c:f>Sheet1!$D$7:$D$11</c:f>
              <c:numCache>
                <c:formatCode>General</c:formatCode>
                <c:ptCount val="5"/>
                <c:pt idx="0">
                  <c:v>265</c:v>
                </c:pt>
                <c:pt idx="1">
                  <c:v>235</c:v>
                </c:pt>
                <c:pt idx="2">
                  <c:v>287</c:v>
                </c:pt>
                <c:pt idx="3">
                  <c:v>276</c:v>
                </c:pt>
                <c:pt idx="4">
                  <c:v>281</c:v>
                </c:pt>
              </c:numCache>
            </c:numRef>
          </c:val>
          <c:extLst>
            <c:ext xmlns:c16="http://schemas.microsoft.com/office/drawing/2014/chart" uri="{C3380CC4-5D6E-409C-BE32-E72D297353CC}">
              <c16:uniqueId val="{00000001-DA93-4928-9B10-B01E3A42F289}"/>
            </c:ext>
          </c:extLst>
        </c:ser>
        <c:dLbls>
          <c:dLblPos val="outEnd"/>
          <c:showLegendKey val="0"/>
          <c:showVal val="1"/>
          <c:showCatName val="0"/>
          <c:showSerName val="0"/>
          <c:showPercent val="0"/>
          <c:showBubbleSize val="0"/>
        </c:dLbls>
        <c:gapWidth val="219"/>
        <c:overlap val="-27"/>
        <c:axId val="1574559439"/>
        <c:axId val="1574558479"/>
      </c:barChart>
      <c:catAx>
        <c:axId val="1574559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74558479"/>
        <c:crosses val="autoZero"/>
        <c:auto val="1"/>
        <c:lblAlgn val="ctr"/>
        <c:lblOffset val="100"/>
        <c:noMultiLvlLbl val="0"/>
      </c:catAx>
      <c:valAx>
        <c:axId val="15745584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745594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Heat Capacity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Sheet1!$I$269</c:f>
              <c:strCache>
                <c:ptCount val="1"/>
                <c:pt idx="0">
                  <c:v>experimental data</c:v>
                </c:pt>
              </c:strCache>
            </c:strRef>
          </c:tx>
          <c:spPr>
            <a:ln w="19050" cap="rnd">
              <a:solidFill>
                <a:srgbClr val="FF0000"/>
              </a:solidFill>
              <a:prstDash val="lgDash"/>
              <a:round/>
            </a:ln>
            <a:effectLst/>
          </c:spPr>
          <c:marker>
            <c:symbol val="none"/>
          </c:marker>
          <c:xVal>
            <c:numRef>
              <c:f>Sheet1!$H$270:$H$279</c:f>
              <c:numCache>
                <c:formatCode>General</c:formatCode>
                <c:ptCount val="10"/>
                <c:pt idx="0">
                  <c:v>309.58</c:v>
                </c:pt>
                <c:pt idx="1">
                  <c:v>349.69330000000002</c:v>
                </c:pt>
                <c:pt idx="2">
                  <c:v>389.80669999999998</c:v>
                </c:pt>
                <c:pt idx="3">
                  <c:v>429.92</c:v>
                </c:pt>
                <c:pt idx="4">
                  <c:v>470.0333</c:v>
                </c:pt>
                <c:pt idx="5">
                  <c:v>510.14670000000001</c:v>
                </c:pt>
                <c:pt idx="6">
                  <c:v>550.26</c:v>
                </c:pt>
                <c:pt idx="7">
                  <c:v>590.37329999999997</c:v>
                </c:pt>
                <c:pt idx="8">
                  <c:v>630.48670000000004</c:v>
                </c:pt>
                <c:pt idx="9">
                  <c:v>670.6</c:v>
                </c:pt>
              </c:numCache>
            </c:numRef>
          </c:xVal>
          <c:yVal>
            <c:numRef>
              <c:f>Sheet1!$I$270:$I$279</c:f>
              <c:numCache>
                <c:formatCode>General</c:formatCode>
                <c:ptCount val="10"/>
                <c:pt idx="0">
                  <c:v>626.3519</c:v>
                </c:pt>
                <c:pt idx="1">
                  <c:v>671.04390000000001</c:v>
                </c:pt>
                <c:pt idx="2">
                  <c:v>717.62459999999999</c:v>
                </c:pt>
                <c:pt idx="3">
                  <c:v>763.39940000000001</c:v>
                </c:pt>
                <c:pt idx="4">
                  <c:v>806.75329999999997</c:v>
                </c:pt>
                <c:pt idx="5">
                  <c:v>846.90840000000003</c:v>
                </c:pt>
                <c:pt idx="6">
                  <c:v>883.92489999999998</c:v>
                </c:pt>
                <c:pt idx="7">
                  <c:v>918.97280000000001</c:v>
                </c:pt>
                <c:pt idx="8">
                  <c:v>955.10659999999996</c:v>
                </c:pt>
                <c:pt idx="9">
                  <c:v>1000.325</c:v>
                </c:pt>
              </c:numCache>
            </c:numRef>
          </c:yVal>
          <c:smooth val="0"/>
          <c:extLst>
            <c:ext xmlns:c16="http://schemas.microsoft.com/office/drawing/2014/chart" uri="{C3380CC4-5D6E-409C-BE32-E72D297353CC}">
              <c16:uniqueId val="{00000000-5E07-472A-88A8-40BC3B7969C0}"/>
            </c:ext>
          </c:extLst>
        </c:ser>
        <c:ser>
          <c:idx val="1"/>
          <c:order val="1"/>
          <c:tx>
            <c:strRef>
              <c:f>Sheet1!$J$269</c:f>
              <c:strCache>
                <c:ptCount val="1"/>
                <c:pt idx="0">
                  <c:v>GC</c:v>
                </c:pt>
              </c:strCache>
            </c:strRef>
          </c:tx>
          <c:spPr>
            <a:ln w="19050" cap="rnd">
              <a:solidFill>
                <a:schemeClr val="accent1"/>
              </a:solidFill>
              <a:round/>
            </a:ln>
            <a:effectLst/>
          </c:spPr>
          <c:marker>
            <c:symbol val="none"/>
          </c:marker>
          <c:xVal>
            <c:numRef>
              <c:f>Sheet1!$H$270:$H$279</c:f>
              <c:numCache>
                <c:formatCode>General</c:formatCode>
                <c:ptCount val="10"/>
                <c:pt idx="0">
                  <c:v>309.58</c:v>
                </c:pt>
                <c:pt idx="1">
                  <c:v>349.69330000000002</c:v>
                </c:pt>
                <c:pt idx="2">
                  <c:v>389.80669999999998</c:v>
                </c:pt>
                <c:pt idx="3">
                  <c:v>429.92</c:v>
                </c:pt>
                <c:pt idx="4">
                  <c:v>470.0333</c:v>
                </c:pt>
                <c:pt idx="5">
                  <c:v>510.14670000000001</c:v>
                </c:pt>
                <c:pt idx="6">
                  <c:v>550.26</c:v>
                </c:pt>
                <c:pt idx="7">
                  <c:v>590.37329999999997</c:v>
                </c:pt>
                <c:pt idx="8">
                  <c:v>630.48670000000004</c:v>
                </c:pt>
                <c:pt idx="9">
                  <c:v>670.6</c:v>
                </c:pt>
              </c:numCache>
            </c:numRef>
          </c:xVal>
          <c:yVal>
            <c:numRef>
              <c:f>Sheet1!$J$270:$J$279</c:f>
              <c:numCache>
                <c:formatCode>General</c:formatCode>
                <c:ptCount val="10"/>
                <c:pt idx="0">
                  <c:v>612.53448306504038</c:v>
                </c:pt>
                <c:pt idx="1">
                  <c:v>658.27807370764287</c:v>
                </c:pt>
                <c:pt idx="2">
                  <c:v>704.02177838621492</c:v>
                </c:pt>
                <c:pt idx="3">
                  <c:v>749.7653690288173</c:v>
                </c:pt>
                <c:pt idx="4">
                  <c:v>795.5089596714198</c:v>
                </c:pt>
                <c:pt idx="5">
                  <c:v>841.25266434999196</c:v>
                </c:pt>
                <c:pt idx="6">
                  <c:v>886.99625499259434</c:v>
                </c:pt>
                <c:pt idx="7">
                  <c:v>932.73984563519673</c:v>
                </c:pt>
                <c:pt idx="8">
                  <c:v>978.483550313769</c:v>
                </c:pt>
                <c:pt idx="9">
                  <c:v>1024.2271409563709</c:v>
                </c:pt>
              </c:numCache>
            </c:numRef>
          </c:yVal>
          <c:smooth val="0"/>
          <c:extLst>
            <c:ext xmlns:c16="http://schemas.microsoft.com/office/drawing/2014/chart" uri="{C3380CC4-5D6E-409C-BE32-E72D297353CC}">
              <c16:uniqueId val="{00000001-5E07-472A-88A8-40BC3B7969C0}"/>
            </c:ext>
          </c:extLst>
        </c:ser>
        <c:ser>
          <c:idx val="2"/>
          <c:order val="2"/>
          <c:tx>
            <c:strRef>
              <c:f>Sheet1!$K$269</c:f>
              <c:strCache>
                <c:ptCount val="1"/>
                <c:pt idx="0">
                  <c:v>GC+</c:v>
                </c:pt>
              </c:strCache>
            </c:strRef>
          </c:tx>
          <c:spPr>
            <a:ln w="19050" cap="rnd">
              <a:solidFill>
                <a:srgbClr val="7030A0"/>
              </a:solidFill>
              <a:prstDash val="sysDash"/>
              <a:round/>
            </a:ln>
            <a:effectLst/>
          </c:spPr>
          <c:marker>
            <c:symbol val="none"/>
          </c:marker>
          <c:xVal>
            <c:numRef>
              <c:f>Sheet1!$H$270:$H$279</c:f>
              <c:numCache>
                <c:formatCode>General</c:formatCode>
                <c:ptCount val="10"/>
                <c:pt idx="0">
                  <c:v>309.58</c:v>
                </c:pt>
                <c:pt idx="1">
                  <c:v>349.69330000000002</c:v>
                </c:pt>
                <c:pt idx="2">
                  <c:v>389.80669999999998</c:v>
                </c:pt>
                <c:pt idx="3">
                  <c:v>429.92</c:v>
                </c:pt>
                <c:pt idx="4">
                  <c:v>470.0333</c:v>
                </c:pt>
                <c:pt idx="5">
                  <c:v>510.14670000000001</c:v>
                </c:pt>
                <c:pt idx="6">
                  <c:v>550.26</c:v>
                </c:pt>
                <c:pt idx="7">
                  <c:v>590.37329999999997</c:v>
                </c:pt>
                <c:pt idx="8">
                  <c:v>630.48670000000004</c:v>
                </c:pt>
                <c:pt idx="9">
                  <c:v>670.6</c:v>
                </c:pt>
              </c:numCache>
            </c:numRef>
          </c:xVal>
          <c:yVal>
            <c:numRef>
              <c:f>Sheet1!$K$270:$K$279</c:f>
              <c:numCache>
                <c:formatCode>General</c:formatCode>
                <c:ptCount val="10"/>
                <c:pt idx="0">
                  <c:v>633.83550197633076</c:v>
                </c:pt>
                <c:pt idx="1">
                  <c:v>674.40884326539538</c:v>
                </c:pt>
                <c:pt idx="2">
                  <c:v>714.98228570131459</c:v>
                </c:pt>
                <c:pt idx="3">
                  <c:v>755.55562699037921</c:v>
                </c:pt>
                <c:pt idx="4">
                  <c:v>796.12896827944371</c:v>
                </c:pt>
                <c:pt idx="5">
                  <c:v>836.70241071536304</c:v>
                </c:pt>
                <c:pt idx="6">
                  <c:v>877.27575200442755</c:v>
                </c:pt>
                <c:pt idx="7">
                  <c:v>917.84909329349205</c:v>
                </c:pt>
                <c:pt idx="8">
                  <c:v>958.42253572941138</c:v>
                </c:pt>
                <c:pt idx="9">
                  <c:v>998.99587701847588</c:v>
                </c:pt>
              </c:numCache>
            </c:numRef>
          </c:yVal>
          <c:smooth val="0"/>
          <c:extLst>
            <c:ext xmlns:c16="http://schemas.microsoft.com/office/drawing/2014/chart" uri="{C3380CC4-5D6E-409C-BE32-E72D297353CC}">
              <c16:uniqueId val="{00000002-5E07-472A-88A8-40BC3B7969C0}"/>
            </c:ext>
          </c:extLst>
        </c:ser>
        <c:dLbls>
          <c:showLegendKey val="0"/>
          <c:showVal val="0"/>
          <c:showCatName val="0"/>
          <c:showSerName val="0"/>
          <c:showPercent val="0"/>
          <c:showBubbleSize val="0"/>
        </c:dLbls>
        <c:axId val="256163199"/>
        <c:axId val="256161279"/>
      </c:scatterChart>
      <c:valAx>
        <c:axId val="256163199"/>
        <c:scaling>
          <c:orientation val="minMax"/>
          <c:max val="680"/>
          <c:min val="3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61279"/>
        <c:crosses val="autoZero"/>
        <c:crossBetween val="midCat"/>
      </c:valAx>
      <c:valAx>
        <c:axId val="256161279"/>
        <c:scaling>
          <c:orientation val="minMax"/>
          <c:max val="1030"/>
          <c:min val="6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6319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Heat</a:t>
            </a:r>
            <a:r>
              <a:rPr lang="en-US" altLang="zh-CN" baseline="0" dirty="0"/>
              <a:t> Capacity</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Sheet1!$J$68</c:f>
              <c:strCache>
                <c:ptCount val="1"/>
                <c:pt idx="0">
                  <c:v>experimental data</c:v>
                </c:pt>
              </c:strCache>
            </c:strRef>
          </c:tx>
          <c:spPr>
            <a:ln w="19050" cap="rnd">
              <a:solidFill>
                <a:srgbClr val="FF0000"/>
              </a:solidFill>
              <a:prstDash val="lgDash"/>
              <a:round/>
            </a:ln>
            <a:effectLst/>
          </c:spPr>
          <c:marker>
            <c:symbol val="none"/>
          </c:marker>
          <c:xVal>
            <c:numRef>
              <c:f>Sheet1!$I$69:$I$78</c:f>
              <c:numCache>
                <c:formatCode>General</c:formatCode>
                <c:ptCount val="10"/>
                <c:pt idx="0">
                  <c:v>270</c:v>
                </c:pt>
                <c:pt idx="1">
                  <c:v>348.22219999999999</c:v>
                </c:pt>
                <c:pt idx="2">
                  <c:v>426.44439999999997</c:v>
                </c:pt>
                <c:pt idx="3">
                  <c:v>504.66669999999999</c:v>
                </c:pt>
                <c:pt idx="4">
                  <c:v>582.88890000000004</c:v>
                </c:pt>
                <c:pt idx="5">
                  <c:v>661.11109999999996</c:v>
                </c:pt>
                <c:pt idx="6">
                  <c:v>739.33330000000001</c:v>
                </c:pt>
                <c:pt idx="7">
                  <c:v>817.55560000000003</c:v>
                </c:pt>
                <c:pt idx="8">
                  <c:v>895.77779999999996</c:v>
                </c:pt>
                <c:pt idx="9">
                  <c:v>974</c:v>
                </c:pt>
              </c:numCache>
            </c:numRef>
          </c:xVal>
          <c:yVal>
            <c:numRef>
              <c:f>Sheet1!$J$69:$J$78</c:f>
              <c:numCache>
                <c:formatCode>General</c:formatCode>
                <c:ptCount val="10"/>
                <c:pt idx="0">
                  <c:v>1006.982</c:v>
                </c:pt>
                <c:pt idx="1">
                  <c:v>1235.932</c:v>
                </c:pt>
                <c:pt idx="2">
                  <c:v>1474.463</c:v>
                </c:pt>
                <c:pt idx="3">
                  <c:v>1689.98</c:v>
                </c:pt>
                <c:pt idx="4">
                  <c:v>1871.0630000000001</c:v>
                </c:pt>
                <c:pt idx="5">
                  <c:v>2020.433</c:v>
                </c:pt>
                <c:pt idx="6">
                  <c:v>2145.2440000000001</c:v>
                </c:pt>
                <c:pt idx="7">
                  <c:v>2252.9969999999998</c:v>
                </c:pt>
                <c:pt idx="8">
                  <c:v>2350.1489999999999</c:v>
                </c:pt>
                <c:pt idx="9">
                  <c:v>2443.6619999999998</c:v>
                </c:pt>
              </c:numCache>
            </c:numRef>
          </c:yVal>
          <c:smooth val="0"/>
          <c:extLst>
            <c:ext xmlns:c16="http://schemas.microsoft.com/office/drawing/2014/chart" uri="{C3380CC4-5D6E-409C-BE32-E72D297353CC}">
              <c16:uniqueId val="{00000000-8E51-420B-AAA4-4F9BDE83E9F7}"/>
            </c:ext>
          </c:extLst>
        </c:ser>
        <c:ser>
          <c:idx val="1"/>
          <c:order val="1"/>
          <c:tx>
            <c:strRef>
              <c:f>Sheet1!$K$68</c:f>
              <c:strCache>
                <c:ptCount val="1"/>
                <c:pt idx="0">
                  <c:v>ML</c:v>
                </c:pt>
              </c:strCache>
            </c:strRef>
          </c:tx>
          <c:spPr>
            <a:ln w="19050" cap="rnd">
              <a:solidFill>
                <a:schemeClr val="accent5"/>
              </a:solidFill>
              <a:round/>
            </a:ln>
            <a:effectLst/>
          </c:spPr>
          <c:marker>
            <c:symbol val="none"/>
          </c:marker>
          <c:xVal>
            <c:numRef>
              <c:f>Sheet1!$I$69:$I$78</c:f>
              <c:numCache>
                <c:formatCode>General</c:formatCode>
                <c:ptCount val="10"/>
                <c:pt idx="0">
                  <c:v>270</c:v>
                </c:pt>
                <c:pt idx="1">
                  <c:v>348.22219999999999</c:v>
                </c:pt>
                <c:pt idx="2">
                  <c:v>426.44439999999997</c:v>
                </c:pt>
                <c:pt idx="3">
                  <c:v>504.66669999999999</c:v>
                </c:pt>
                <c:pt idx="4">
                  <c:v>582.88890000000004</c:v>
                </c:pt>
                <c:pt idx="5">
                  <c:v>661.11109999999996</c:v>
                </c:pt>
                <c:pt idx="6">
                  <c:v>739.33330000000001</c:v>
                </c:pt>
                <c:pt idx="7">
                  <c:v>817.55560000000003</c:v>
                </c:pt>
                <c:pt idx="8">
                  <c:v>895.77779999999996</c:v>
                </c:pt>
                <c:pt idx="9">
                  <c:v>974</c:v>
                </c:pt>
              </c:numCache>
            </c:numRef>
          </c:xVal>
          <c:yVal>
            <c:numRef>
              <c:f>Sheet1!$K$69:$K$78</c:f>
              <c:numCache>
                <c:formatCode>General</c:formatCode>
                <c:ptCount val="10"/>
                <c:pt idx="0">
                  <c:v>1106.1354850000021</c:v>
                </c:pt>
                <c:pt idx="1">
                  <c:v>1313.8021600000011</c:v>
                </c:pt>
                <c:pt idx="2">
                  <c:v>1507.6156900000001</c:v>
                </c:pt>
                <c:pt idx="3">
                  <c:v>1761.189150000002</c:v>
                </c:pt>
                <c:pt idx="4">
                  <c:v>1905.6585199999979</c:v>
                </c:pt>
                <c:pt idx="5">
                  <c:v>2014.307799999998</c:v>
                </c:pt>
                <c:pt idx="6">
                  <c:v>2138.999990000003</c:v>
                </c:pt>
                <c:pt idx="7">
                  <c:v>2248.9354300000018</c:v>
                </c:pt>
                <c:pt idx="8">
                  <c:v>2300.5563100000031</c:v>
                </c:pt>
                <c:pt idx="9">
                  <c:v>2395.9826400000029</c:v>
                </c:pt>
              </c:numCache>
            </c:numRef>
          </c:yVal>
          <c:smooth val="0"/>
          <c:extLst>
            <c:ext xmlns:c16="http://schemas.microsoft.com/office/drawing/2014/chart" uri="{C3380CC4-5D6E-409C-BE32-E72D297353CC}">
              <c16:uniqueId val="{00000001-8E51-420B-AAA4-4F9BDE83E9F7}"/>
            </c:ext>
          </c:extLst>
        </c:ser>
        <c:ser>
          <c:idx val="2"/>
          <c:order val="2"/>
          <c:tx>
            <c:strRef>
              <c:f>Sheet1!$L$68</c:f>
              <c:strCache>
                <c:ptCount val="1"/>
                <c:pt idx="0">
                  <c:v>ML+</c:v>
                </c:pt>
              </c:strCache>
            </c:strRef>
          </c:tx>
          <c:spPr>
            <a:ln w="19050" cap="rnd">
              <a:solidFill>
                <a:srgbClr val="7030A0"/>
              </a:solidFill>
              <a:prstDash val="sysDash"/>
              <a:round/>
            </a:ln>
            <a:effectLst/>
          </c:spPr>
          <c:marker>
            <c:symbol val="none"/>
          </c:marker>
          <c:xVal>
            <c:numRef>
              <c:f>Sheet1!$I$69:$I$78</c:f>
              <c:numCache>
                <c:formatCode>General</c:formatCode>
                <c:ptCount val="10"/>
                <c:pt idx="0">
                  <c:v>270</c:v>
                </c:pt>
                <c:pt idx="1">
                  <c:v>348.22219999999999</c:v>
                </c:pt>
                <c:pt idx="2">
                  <c:v>426.44439999999997</c:v>
                </c:pt>
                <c:pt idx="3">
                  <c:v>504.66669999999999</c:v>
                </c:pt>
                <c:pt idx="4">
                  <c:v>582.88890000000004</c:v>
                </c:pt>
                <c:pt idx="5">
                  <c:v>661.11109999999996</c:v>
                </c:pt>
                <c:pt idx="6">
                  <c:v>739.33330000000001</c:v>
                </c:pt>
                <c:pt idx="7">
                  <c:v>817.55560000000003</c:v>
                </c:pt>
                <c:pt idx="8">
                  <c:v>895.77779999999996</c:v>
                </c:pt>
                <c:pt idx="9">
                  <c:v>974</c:v>
                </c:pt>
              </c:numCache>
            </c:numRef>
          </c:xVal>
          <c:yVal>
            <c:numRef>
              <c:f>Sheet1!$L$69:$L$78</c:f>
              <c:numCache>
                <c:formatCode>General</c:formatCode>
                <c:ptCount val="10"/>
                <c:pt idx="0">
                  <c:v>993.5414670000016</c:v>
                </c:pt>
                <c:pt idx="1">
                  <c:v>1210.1292000000001</c:v>
                </c:pt>
                <c:pt idx="2">
                  <c:v>1467.37715</c:v>
                </c:pt>
                <c:pt idx="3">
                  <c:v>1712.9163400000009</c:v>
                </c:pt>
                <c:pt idx="4">
                  <c:v>1864.611939999998</c:v>
                </c:pt>
                <c:pt idx="5">
                  <c:v>2002.625559999999</c:v>
                </c:pt>
                <c:pt idx="6">
                  <c:v>2135.573060000002</c:v>
                </c:pt>
                <c:pt idx="7">
                  <c:v>2272.6662400000018</c:v>
                </c:pt>
                <c:pt idx="8">
                  <c:v>2365.8696100000029</c:v>
                </c:pt>
                <c:pt idx="9">
                  <c:v>2484.358460000004</c:v>
                </c:pt>
              </c:numCache>
            </c:numRef>
          </c:yVal>
          <c:smooth val="0"/>
          <c:extLst>
            <c:ext xmlns:c16="http://schemas.microsoft.com/office/drawing/2014/chart" uri="{C3380CC4-5D6E-409C-BE32-E72D297353CC}">
              <c16:uniqueId val="{00000002-8E51-420B-AAA4-4F9BDE83E9F7}"/>
            </c:ext>
          </c:extLst>
        </c:ser>
        <c:ser>
          <c:idx val="3"/>
          <c:order val="3"/>
          <c:tx>
            <c:strRef>
              <c:f>Sheet1!$M$68</c:f>
              <c:strCache>
                <c:ptCount val="1"/>
                <c:pt idx="0">
                  <c:v>ML++</c:v>
                </c:pt>
              </c:strCache>
            </c:strRef>
          </c:tx>
          <c:spPr>
            <a:ln w="19050" cap="rnd">
              <a:solidFill>
                <a:schemeClr val="accent6">
                  <a:lumMod val="50000"/>
                </a:schemeClr>
              </a:solidFill>
              <a:prstDash val="lgDashDotDot"/>
              <a:bevel/>
            </a:ln>
            <a:effectLst/>
          </c:spPr>
          <c:marker>
            <c:symbol val="none"/>
          </c:marker>
          <c:xVal>
            <c:numRef>
              <c:f>Sheet1!$I$69:$I$78</c:f>
              <c:numCache>
                <c:formatCode>General</c:formatCode>
                <c:ptCount val="10"/>
                <c:pt idx="0">
                  <c:v>270</c:v>
                </c:pt>
                <c:pt idx="1">
                  <c:v>348.22219999999999</c:v>
                </c:pt>
                <c:pt idx="2">
                  <c:v>426.44439999999997</c:v>
                </c:pt>
                <c:pt idx="3">
                  <c:v>504.66669999999999</c:v>
                </c:pt>
                <c:pt idx="4">
                  <c:v>582.88890000000004</c:v>
                </c:pt>
                <c:pt idx="5">
                  <c:v>661.11109999999996</c:v>
                </c:pt>
                <c:pt idx="6">
                  <c:v>739.33330000000001</c:v>
                </c:pt>
                <c:pt idx="7">
                  <c:v>817.55560000000003</c:v>
                </c:pt>
                <c:pt idx="8">
                  <c:v>895.77779999999996</c:v>
                </c:pt>
                <c:pt idx="9">
                  <c:v>974</c:v>
                </c:pt>
              </c:numCache>
            </c:numRef>
          </c:xVal>
          <c:yVal>
            <c:numRef>
              <c:f>Sheet1!$M$69:$M$78</c:f>
              <c:numCache>
                <c:formatCode>General</c:formatCode>
                <c:ptCount val="10"/>
                <c:pt idx="0">
                  <c:v>1047.858823479746</c:v>
                </c:pt>
                <c:pt idx="1">
                  <c:v>1232.952040561205</c:v>
                </c:pt>
                <c:pt idx="2">
                  <c:v>1475.5522570052919</c:v>
                </c:pt>
                <c:pt idx="3">
                  <c:v>1668.8003593480139</c:v>
                </c:pt>
                <c:pt idx="4">
                  <c:v>1843.9954406492641</c:v>
                </c:pt>
                <c:pt idx="5">
                  <c:v>2000.886563202155</c:v>
                </c:pt>
                <c:pt idx="6">
                  <c:v>2141.3848023245841</c:v>
                </c:pt>
                <c:pt idx="7">
                  <c:v>2265.9524483019582</c:v>
                </c:pt>
                <c:pt idx="8">
                  <c:v>2378.621545158011</c:v>
                </c:pt>
                <c:pt idx="9">
                  <c:v>2537.467294432869</c:v>
                </c:pt>
              </c:numCache>
            </c:numRef>
          </c:yVal>
          <c:smooth val="0"/>
          <c:extLst>
            <c:ext xmlns:c16="http://schemas.microsoft.com/office/drawing/2014/chart" uri="{C3380CC4-5D6E-409C-BE32-E72D297353CC}">
              <c16:uniqueId val="{00000003-8E51-420B-AAA4-4F9BDE83E9F7}"/>
            </c:ext>
          </c:extLst>
        </c:ser>
        <c:dLbls>
          <c:showLegendKey val="0"/>
          <c:showVal val="0"/>
          <c:showCatName val="0"/>
          <c:showSerName val="0"/>
          <c:showPercent val="0"/>
          <c:showBubbleSize val="0"/>
        </c:dLbls>
        <c:axId val="1699834976"/>
        <c:axId val="1699818656"/>
      </c:scatterChart>
      <c:valAx>
        <c:axId val="1699834976"/>
        <c:scaling>
          <c:orientation val="minMax"/>
          <c:max val="1000"/>
          <c:min val="2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99818656"/>
        <c:crosses val="autoZero"/>
        <c:crossBetween val="midCat"/>
      </c:valAx>
      <c:valAx>
        <c:axId val="1699818656"/>
        <c:scaling>
          <c:orientation val="minMax"/>
          <c:max val="2600"/>
          <c:min val="9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99834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Internal</a:t>
            </a:r>
            <a:r>
              <a:rPr lang="en-US" altLang="zh-CN" baseline="0" dirty="0"/>
              <a:t> Energy</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Sheet1!$L$1870</c:f>
              <c:strCache>
                <c:ptCount val="1"/>
                <c:pt idx="0">
                  <c:v>experimental data</c:v>
                </c:pt>
              </c:strCache>
            </c:strRef>
          </c:tx>
          <c:spPr>
            <a:ln w="19050" cap="rnd">
              <a:solidFill>
                <a:srgbClr val="FF0000"/>
              </a:solidFill>
              <a:prstDash val="lgDash"/>
              <a:round/>
            </a:ln>
            <a:effectLst/>
          </c:spPr>
          <c:marker>
            <c:symbol val="none"/>
          </c:marker>
          <c:xVal>
            <c:numRef>
              <c:f>Sheet1!$K$1871:$K$1880</c:f>
              <c:numCache>
                <c:formatCode>General</c:formatCode>
                <c:ptCount val="10"/>
                <c:pt idx="0">
                  <c:v>395.4</c:v>
                </c:pt>
                <c:pt idx="1">
                  <c:v>433.91109999999998</c:v>
                </c:pt>
                <c:pt idx="2">
                  <c:v>472.42219999999998</c:v>
                </c:pt>
                <c:pt idx="3">
                  <c:v>510.93329999999997</c:v>
                </c:pt>
                <c:pt idx="4">
                  <c:v>549.44439999999997</c:v>
                </c:pt>
                <c:pt idx="5">
                  <c:v>587.9556</c:v>
                </c:pt>
                <c:pt idx="6">
                  <c:v>626.46669999999995</c:v>
                </c:pt>
                <c:pt idx="7">
                  <c:v>664.9778</c:v>
                </c:pt>
                <c:pt idx="8">
                  <c:v>703.48889999999994</c:v>
                </c:pt>
                <c:pt idx="9">
                  <c:v>742</c:v>
                </c:pt>
              </c:numCache>
            </c:numRef>
          </c:xVal>
          <c:yVal>
            <c:numRef>
              <c:f>Sheet1!$L$1871:$L$1880</c:f>
              <c:numCache>
                <c:formatCode>General</c:formatCode>
                <c:ptCount val="10"/>
                <c:pt idx="0">
                  <c:v>-1147000</c:v>
                </c:pt>
                <c:pt idx="1">
                  <c:v>-1119900</c:v>
                </c:pt>
                <c:pt idx="2">
                  <c:v>-1091700</c:v>
                </c:pt>
                <c:pt idx="3">
                  <c:v>-1062300</c:v>
                </c:pt>
                <c:pt idx="4">
                  <c:v>-1031600</c:v>
                </c:pt>
                <c:pt idx="5">
                  <c:v>-999620</c:v>
                </c:pt>
                <c:pt idx="6">
                  <c:v>-966150</c:v>
                </c:pt>
                <c:pt idx="7">
                  <c:v>-930970</c:v>
                </c:pt>
                <c:pt idx="8">
                  <c:v>-893520</c:v>
                </c:pt>
                <c:pt idx="9">
                  <c:v>-852320</c:v>
                </c:pt>
              </c:numCache>
            </c:numRef>
          </c:yVal>
          <c:smooth val="0"/>
          <c:extLst>
            <c:ext xmlns:c16="http://schemas.microsoft.com/office/drawing/2014/chart" uri="{C3380CC4-5D6E-409C-BE32-E72D297353CC}">
              <c16:uniqueId val="{00000000-1906-4415-B9C9-C53E40C8DCBE}"/>
            </c:ext>
          </c:extLst>
        </c:ser>
        <c:ser>
          <c:idx val="1"/>
          <c:order val="1"/>
          <c:tx>
            <c:strRef>
              <c:f>Sheet1!$M$1870</c:f>
              <c:strCache>
                <c:ptCount val="1"/>
                <c:pt idx="0">
                  <c:v>ML</c:v>
                </c:pt>
              </c:strCache>
            </c:strRef>
          </c:tx>
          <c:spPr>
            <a:ln w="19050" cap="rnd">
              <a:solidFill>
                <a:schemeClr val="accent5"/>
              </a:solidFill>
              <a:round/>
            </a:ln>
            <a:effectLst/>
          </c:spPr>
          <c:marker>
            <c:symbol val="none"/>
          </c:marker>
          <c:xVal>
            <c:numRef>
              <c:f>Sheet1!$K$1871:$K$1880</c:f>
              <c:numCache>
                <c:formatCode>General</c:formatCode>
                <c:ptCount val="10"/>
                <c:pt idx="0">
                  <c:v>395.4</c:v>
                </c:pt>
                <c:pt idx="1">
                  <c:v>433.91109999999998</c:v>
                </c:pt>
                <c:pt idx="2">
                  <c:v>472.42219999999998</c:v>
                </c:pt>
                <c:pt idx="3">
                  <c:v>510.93329999999997</c:v>
                </c:pt>
                <c:pt idx="4">
                  <c:v>549.44439999999997</c:v>
                </c:pt>
                <c:pt idx="5">
                  <c:v>587.9556</c:v>
                </c:pt>
                <c:pt idx="6">
                  <c:v>626.46669999999995</c:v>
                </c:pt>
                <c:pt idx="7">
                  <c:v>664.9778</c:v>
                </c:pt>
                <c:pt idx="8">
                  <c:v>703.48889999999994</c:v>
                </c:pt>
                <c:pt idx="9">
                  <c:v>742</c:v>
                </c:pt>
              </c:numCache>
            </c:numRef>
          </c:xVal>
          <c:yVal>
            <c:numRef>
              <c:f>Sheet1!$M$1871:$M$1880</c:f>
              <c:numCache>
                <c:formatCode>General</c:formatCode>
                <c:ptCount val="10"/>
                <c:pt idx="0">
                  <c:v>-1109424</c:v>
                </c:pt>
                <c:pt idx="1">
                  <c:v>-1104858.1000000001</c:v>
                </c:pt>
                <c:pt idx="2">
                  <c:v>-1072739</c:v>
                </c:pt>
                <c:pt idx="3">
                  <c:v>-1043052.9</c:v>
                </c:pt>
                <c:pt idx="4">
                  <c:v>-1015908</c:v>
                </c:pt>
                <c:pt idx="5">
                  <c:v>-977103</c:v>
                </c:pt>
                <c:pt idx="6">
                  <c:v>-945985.6</c:v>
                </c:pt>
                <c:pt idx="7">
                  <c:v>-909225.6</c:v>
                </c:pt>
                <c:pt idx="8">
                  <c:v>-871925.1</c:v>
                </c:pt>
                <c:pt idx="9">
                  <c:v>-843101.3833333333</c:v>
                </c:pt>
              </c:numCache>
            </c:numRef>
          </c:yVal>
          <c:smooth val="0"/>
          <c:extLst>
            <c:ext xmlns:c16="http://schemas.microsoft.com/office/drawing/2014/chart" uri="{C3380CC4-5D6E-409C-BE32-E72D297353CC}">
              <c16:uniqueId val="{00000001-1906-4415-B9C9-C53E40C8DCBE}"/>
            </c:ext>
          </c:extLst>
        </c:ser>
        <c:ser>
          <c:idx val="2"/>
          <c:order val="2"/>
          <c:tx>
            <c:strRef>
              <c:f>Sheet1!$N$1870</c:f>
              <c:strCache>
                <c:ptCount val="1"/>
                <c:pt idx="0">
                  <c:v>ML+</c:v>
                </c:pt>
              </c:strCache>
            </c:strRef>
          </c:tx>
          <c:spPr>
            <a:ln w="19050" cap="rnd">
              <a:solidFill>
                <a:srgbClr val="7030A0"/>
              </a:solidFill>
              <a:prstDash val="sysDash"/>
              <a:round/>
            </a:ln>
            <a:effectLst/>
          </c:spPr>
          <c:marker>
            <c:symbol val="none"/>
          </c:marker>
          <c:xVal>
            <c:numRef>
              <c:f>Sheet1!$K$1871:$K$1880</c:f>
              <c:numCache>
                <c:formatCode>General</c:formatCode>
                <c:ptCount val="10"/>
                <c:pt idx="0">
                  <c:v>395.4</c:v>
                </c:pt>
                <c:pt idx="1">
                  <c:v>433.91109999999998</c:v>
                </c:pt>
                <c:pt idx="2">
                  <c:v>472.42219999999998</c:v>
                </c:pt>
                <c:pt idx="3">
                  <c:v>510.93329999999997</c:v>
                </c:pt>
                <c:pt idx="4">
                  <c:v>549.44439999999997</c:v>
                </c:pt>
                <c:pt idx="5">
                  <c:v>587.9556</c:v>
                </c:pt>
                <c:pt idx="6">
                  <c:v>626.46669999999995</c:v>
                </c:pt>
                <c:pt idx="7">
                  <c:v>664.9778</c:v>
                </c:pt>
                <c:pt idx="8">
                  <c:v>703.48889999999994</c:v>
                </c:pt>
                <c:pt idx="9">
                  <c:v>742</c:v>
                </c:pt>
              </c:numCache>
            </c:numRef>
          </c:xVal>
          <c:yVal>
            <c:numRef>
              <c:f>Sheet1!$N$1871:$N$1880</c:f>
              <c:numCache>
                <c:formatCode>General</c:formatCode>
                <c:ptCount val="10"/>
                <c:pt idx="0">
                  <c:v>-1114204</c:v>
                </c:pt>
                <c:pt idx="1">
                  <c:v>-1095709</c:v>
                </c:pt>
                <c:pt idx="2">
                  <c:v>-1068298.7</c:v>
                </c:pt>
                <c:pt idx="3">
                  <c:v>-1035098.6</c:v>
                </c:pt>
                <c:pt idx="4">
                  <c:v>-1011398.4</c:v>
                </c:pt>
                <c:pt idx="5">
                  <c:v>-973214.8</c:v>
                </c:pt>
                <c:pt idx="6">
                  <c:v>-945116.1</c:v>
                </c:pt>
                <c:pt idx="7">
                  <c:v>-910488.8</c:v>
                </c:pt>
                <c:pt idx="8">
                  <c:v>-869030.7</c:v>
                </c:pt>
                <c:pt idx="9">
                  <c:v>-837609.2333333334</c:v>
                </c:pt>
              </c:numCache>
            </c:numRef>
          </c:yVal>
          <c:smooth val="0"/>
          <c:extLst>
            <c:ext xmlns:c16="http://schemas.microsoft.com/office/drawing/2014/chart" uri="{C3380CC4-5D6E-409C-BE32-E72D297353CC}">
              <c16:uniqueId val="{00000002-1906-4415-B9C9-C53E40C8DCBE}"/>
            </c:ext>
          </c:extLst>
        </c:ser>
        <c:ser>
          <c:idx val="3"/>
          <c:order val="3"/>
          <c:tx>
            <c:strRef>
              <c:f>Sheet1!$O$1870</c:f>
              <c:strCache>
                <c:ptCount val="1"/>
                <c:pt idx="0">
                  <c:v>ML++</c:v>
                </c:pt>
              </c:strCache>
            </c:strRef>
          </c:tx>
          <c:spPr>
            <a:ln w="19050" cap="rnd">
              <a:solidFill>
                <a:schemeClr val="accent6">
                  <a:lumMod val="75000"/>
                </a:schemeClr>
              </a:solidFill>
              <a:prstDash val="lgDashDotDot"/>
              <a:round/>
            </a:ln>
            <a:effectLst/>
          </c:spPr>
          <c:marker>
            <c:symbol val="none"/>
          </c:marker>
          <c:xVal>
            <c:numRef>
              <c:f>Sheet1!$K$1871:$K$1880</c:f>
              <c:numCache>
                <c:formatCode>General</c:formatCode>
                <c:ptCount val="10"/>
                <c:pt idx="0">
                  <c:v>395.4</c:v>
                </c:pt>
                <c:pt idx="1">
                  <c:v>433.91109999999998</c:v>
                </c:pt>
                <c:pt idx="2">
                  <c:v>472.42219999999998</c:v>
                </c:pt>
                <c:pt idx="3">
                  <c:v>510.93329999999997</c:v>
                </c:pt>
                <c:pt idx="4">
                  <c:v>549.44439999999997</c:v>
                </c:pt>
                <c:pt idx="5">
                  <c:v>587.9556</c:v>
                </c:pt>
                <c:pt idx="6">
                  <c:v>626.46669999999995</c:v>
                </c:pt>
                <c:pt idx="7">
                  <c:v>664.9778</c:v>
                </c:pt>
                <c:pt idx="8">
                  <c:v>703.48889999999994</c:v>
                </c:pt>
                <c:pt idx="9">
                  <c:v>742</c:v>
                </c:pt>
              </c:numCache>
            </c:numRef>
          </c:xVal>
          <c:yVal>
            <c:numRef>
              <c:f>Sheet1!$O$1871:$O$1880</c:f>
              <c:numCache>
                <c:formatCode>General</c:formatCode>
                <c:ptCount val="10"/>
                <c:pt idx="0">
                  <c:v>-1132780.90609617</c:v>
                </c:pt>
                <c:pt idx="1">
                  <c:v>-1105181.664675056</c:v>
                </c:pt>
                <c:pt idx="2">
                  <c:v>-1078809.9734959421</c:v>
                </c:pt>
                <c:pt idx="3">
                  <c:v>-1051678.896708783</c:v>
                </c:pt>
                <c:pt idx="4">
                  <c:v>-1023814.660671144</c:v>
                </c:pt>
                <c:pt idx="5">
                  <c:v>-993482.7069266442</c:v>
                </c:pt>
                <c:pt idx="6">
                  <c:v>-963532.05599660263</c:v>
                </c:pt>
                <c:pt idx="7">
                  <c:v>-928956.06482559245</c:v>
                </c:pt>
                <c:pt idx="8">
                  <c:v>-892072.6832947284</c:v>
                </c:pt>
                <c:pt idx="9">
                  <c:v>-859890.81010635081</c:v>
                </c:pt>
              </c:numCache>
            </c:numRef>
          </c:yVal>
          <c:smooth val="0"/>
          <c:extLst>
            <c:ext xmlns:c16="http://schemas.microsoft.com/office/drawing/2014/chart" uri="{C3380CC4-5D6E-409C-BE32-E72D297353CC}">
              <c16:uniqueId val="{00000003-1906-4415-B9C9-C53E40C8DCBE}"/>
            </c:ext>
          </c:extLst>
        </c:ser>
        <c:dLbls>
          <c:showLegendKey val="0"/>
          <c:showVal val="0"/>
          <c:showCatName val="0"/>
          <c:showSerName val="0"/>
          <c:showPercent val="0"/>
          <c:showBubbleSize val="0"/>
        </c:dLbls>
        <c:axId val="1854799952"/>
        <c:axId val="1854796592"/>
      </c:scatterChart>
      <c:valAx>
        <c:axId val="1854799952"/>
        <c:scaling>
          <c:orientation val="minMax"/>
          <c:max val="750"/>
          <c:min val="38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54796592"/>
        <c:crosses val="autoZero"/>
        <c:crossBetween val="midCat"/>
      </c:valAx>
      <c:valAx>
        <c:axId val="1854796592"/>
        <c:scaling>
          <c:orientation val="minMax"/>
          <c:max val="-800000"/>
          <c:min val="-1180000.000000000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547999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Internal Energy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Sheet1!$AG$1691</c:f>
              <c:strCache>
                <c:ptCount val="1"/>
                <c:pt idx="0">
                  <c:v>experimental data</c:v>
                </c:pt>
              </c:strCache>
            </c:strRef>
          </c:tx>
          <c:spPr>
            <a:ln w="19050" cap="rnd">
              <a:solidFill>
                <a:srgbClr val="FF0000"/>
              </a:solidFill>
              <a:prstDash val="lgDash"/>
              <a:round/>
            </a:ln>
            <a:effectLst/>
          </c:spPr>
          <c:marker>
            <c:symbol val="none"/>
          </c:marker>
          <c:xVal>
            <c:numRef>
              <c:f>Sheet1!$AF$1692:$AF$1701</c:f>
              <c:numCache>
                <c:formatCode>General</c:formatCode>
                <c:ptCount val="10"/>
                <c:pt idx="0">
                  <c:v>351.9</c:v>
                </c:pt>
                <c:pt idx="1">
                  <c:v>401.57780000000002</c:v>
                </c:pt>
                <c:pt idx="2">
                  <c:v>451.25560000000002</c:v>
                </c:pt>
                <c:pt idx="3">
                  <c:v>500.93329999999997</c:v>
                </c:pt>
                <c:pt idx="4">
                  <c:v>550.61109999999996</c:v>
                </c:pt>
                <c:pt idx="5">
                  <c:v>600.28890000000001</c:v>
                </c:pt>
                <c:pt idx="6">
                  <c:v>649.96669999999995</c:v>
                </c:pt>
                <c:pt idx="7">
                  <c:v>699.64440000000002</c:v>
                </c:pt>
                <c:pt idx="8">
                  <c:v>749.32219999999995</c:v>
                </c:pt>
                <c:pt idx="9">
                  <c:v>799</c:v>
                </c:pt>
              </c:numCache>
            </c:numRef>
          </c:xVal>
          <c:yVal>
            <c:numRef>
              <c:f>Sheet1!$AG$1692:$AG$1701</c:f>
              <c:numCache>
                <c:formatCode>General</c:formatCode>
                <c:ptCount val="10"/>
                <c:pt idx="0">
                  <c:v>-1205500</c:v>
                </c:pt>
                <c:pt idx="1">
                  <c:v>-1163500</c:v>
                </c:pt>
                <c:pt idx="2">
                  <c:v>-1120100</c:v>
                </c:pt>
                <c:pt idx="3">
                  <c:v>-1075100</c:v>
                </c:pt>
                <c:pt idx="4">
                  <c:v>-1028100</c:v>
                </c:pt>
                <c:pt idx="5">
                  <c:v>-978920</c:v>
                </c:pt>
                <c:pt idx="6">
                  <c:v>-927270</c:v>
                </c:pt>
                <c:pt idx="7">
                  <c:v>-872740</c:v>
                </c:pt>
                <c:pt idx="8">
                  <c:v>-814660</c:v>
                </c:pt>
                <c:pt idx="9">
                  <c:v>-751470</c:v>
                </c:pt>
              </c:numCache>
            </c:numRef>
          </c:yVal>
          <c:smooth val="0"/>
          <c:extLst>
            <c:ext xmlns:c16="http://schemas.microsoft.com/office/drawing/2014/chart" uri="{C3380CC4-5D6E-409C-BE32-E72D297353CC}">
              <c16:uniqueId val="{00000000-288F-4A12-9437-6F3C55A80755}"/>
            </c:ext>
          </c:extLst>
        </c:ser>
        <c:ser>
          <c:idx val="1"/>
          <c:order val="1"/>
          <c:tx>
            <c:strRef>
              <c:f>Sheet1!$AH$1691</c:f>
              <c:strCache>
                <c:ptCount val="1"/>
                <c:pt idx="0">
                  <c:v>QSPR model </c:v>
                </c:pt>
              </c:strCache>
            </c:strRef>
          </c:tx>
          <c:spPr>
            <a:ln w="19050" cap="rnd">
              <a:solidFill>
                <a:schemeClr val="accent5"/>
              </a:solidFill>
              <a:round/>
            </a:ln>
            <a:effectLst/>
          </c:spPr>
          <c:marker>
            <c:symbol val="none"/>
          </c:marker>
          <c:xVal>
            <c:numRef>
              <c:f>Sheet1!$AF$1692:$AF$1701</c:f>
              <c:numCache>
                <c:formatCode>General</c:formatCode>
                <c:ptCount val="10"/>
                <c:pt idx="0">
                  <c:v>351.9</c:v>
                </c:pt>
                <c:pt idx="1">
                  <c:v>401.57780000000002</c:v>
                </c:pt>
                <c:pt idx="2">
                  <c:v>451.25560000000002</c:v>
                </c:pt>
                <c:pt idx="3">
                  <c:v>500.93329999999997</c:v>
                </c:pt>
                <c:pt idx="4">
                  <c:v>550.61109999999996</c:v>
                </c:pt>
                <c:pt idx="5">
                  <c:v>600.28890000000001</c:v>
                </c:pt>
                <c:pt idx="6">
                  <c:v>649.96669999999995</c:v>
                </c:pt>
                <c:pt idx="7">
                  <c:v>699.64440000000002</c:v>
                </c:pt>
                <c:pt idx="8">
                  <c:v>749.32219999999995</c:v>
                </c:pt>
                <c:pt idx="9">
                  <c:v>799</c:v>
                </c:pt>
              </c:numCache>
            </c:numRef>
          </c:xVal>
          <c:yVal>
            <c:numRef>
              <c:f>Sheet1!$AH$1692:$AH$1701</c:f>
              <c:numCache>
                <c:formatCode>General</c:formatCode>
                <c:ptCount val="10"/>
                <c:pt idx="0">
                  <c:v>-1182276</c:v>
                </c:pt>
                <c:pt idx="1">
                  <c:v>-1154978</c:v>
                </c:pt>
                <c:pt idx="2">
                  <c:v>-1111057.1000000001</c:v>
                </c:pt>
                <c:pt idx="3">
                  <c:v>-1063941.8</c:v>
                </c:pt>
                <c:pt idx="4">
                  <c:v>-995259.25730000006</c:v>
                </c:pt>
                <c:pt idx="5">
                  <c:v>-939724.78</c:v>
                </c:pt>
                <c:pt idx="6">
                  <c:v>-886433.62</c:v>
                </c:pt>
                <c:pt idx="7">
                  <c:v>-841376.7</c:v>
                </c:pt>
                <c:pt idx="8">
                  <c:v>-764704.66</c:v>
                </c:pt>
                <c:pt idx="9">
                  <c:v>-695976.05</c:v>
                </c:pt>
              </c:numCache>
            </c:numRef>
          </c:yVal>
          <c:smooth val="0"/>
          <c:extLst>
            <c:ext xmlns:c16="http://schemas.microsoft.com/office/drawing/2014/chart" uri="{C3380CC4-5D6E-409C-BE32-E72D297353CC}">
              <c16:uniqueId val="{00000001-288F-4A12-9437-6F3C55A80755}"/>
            </c:ext>
          </c:extLst>
        </c:ser>
        <c:ser>
          <c:idx val="2"/>
          <c:order val="2"/>
          <c:tx>
            <c:strRef>
              <c:f>Sheet1!$AI$1691</c:f>
              <c:strCache>
                <c:ptCount val="1"/>
                <c:pt idx="0">
                  <c:v>QSPR+</c:v>
                </c:pt>
              </c:strCache>
            </c:strRef>
          </c:tx>
          <c:spPr>
            <a:ln w="19050" cap="rnd">
              <a:solidFill>
                <a:srgbClr val="7030A0"/>
              </a:solidFill>
              <a:prstDash val="sysDash"/>
              <a:round/>
            </a:ln>
            <a:effectLst/>
          </c:spPr>
          <c:marker>
            <c:symbol val="none"/>
          </c:marker>
          <c:xVal>
            <c:numRef>
              <c:f>Sheet1!$AF$1692:$AF$1701</c:f>
              <c:numCache>
                <c:formatCode>General</c:formatCode>
                <c:ptCount val="10"/>
                <c:pt idx="0">
                  <c:v>351.9</c:v>
                </c:pt>
                <c:pt idx="1">
                  <c:v>401.57780000000002</c:v>
                </c:pt>
                <c:pt idx="2">
                  <c:v>451.25560000000002</c:v>
                </c:pt>
                <c:pt idx="3">
                  <c:v>500.93329999999997</c:v>
                </c:pt>
                <c:pt idx="4">
                  <c:v>550.61109999999996</c:v>
                </c:pt>
                <c:pt idx="5">
                  <c:v>600.28890000000001</c:v>
                </c:pt>
                <c:pt idx="6">
                  <c:v>649.96669999999995</c:v>
                </c:pt>
                <c:pt idx="7">
                  <c:v>699.64440000000002</c:v>
                </c:pt>
                <c:pt idx="8">
                  <c:v>749.32219999999995</c:v>
                </c:pt>
                <c:pt idx="9">
                  <c:v>799</c:v>
                </c:pt>
              </c:numCache>
            </c:numRef>
          </c:xVal>
          <c:yVal>
            <c:numRef>
              <c:f>Sheet1!$AI$1692:$AI$1701</c:f>
              <c:numCache>
                <c:formatCode>General</c:formatCode>
                <c:ptCount val="10"/>
                <c:pt idx="0">
                  <c:v>-1190906</c:v>
                </c:pt>
                <c:pt idx="1">
                  <c:v>-1150911</c:v>
                </c:pt>
                <c:pt idx="2">
                  <c:v>-1117435</c:v>
                </c:pt>
                <c:pt idx="3">
                  <c:v>-1074985.3</c:v>
                </c:pt>
                <c:pt idx="4">
                  <c:v>-1027497.8</c:v>
                </c:pt>
                <c:pt idx="5">
                  <c:v>-974642.7</c:v>
                </c:pt>
                <c:pt idx="6">
                  <c:v>-920182.7</c:v>
                </c:pt>
                <c:pt idx="7">
                  <c:v>-870683</c:v>
                </c:pt>
                <c:pt idx="8">
                  <c:v>-810544.5</c:v>
                </c:pt>
                <c:pt idx="9">
                  <c:v>-742436.4</c:v>
                </c:pt>
              </c:numCache>
            </c:numRef>
          </c:yVal>
          <c:smooth val="0"/>
          <c:extLst>
            <c:ext xmlns:c16="http://schemas.microsoft.com/office/drawing/2014/chart" uri="{C3380CC4-5D6E-409C-BE32-E72D297353CC}">
              <c16:uniqueId val="{00000002-288F-4A12-9437-6F3C55A80755}"/>
            </c:ext>
          </c:extLst>
        </c:ser>
        <c:dLbls>
          <c:showLegendKey val="0"/>
          <c:showVal val="0"/>
          <c:showCatName val="0"/>
          <c:showSerName val="0"/>
          <c:showPercent val="0"/>
          <c:showBubbleSize val="0"/>
        </c:dLbls>
        <c:axId val="256188159"/>
        <c:axId val="256184799"/>
      </c:scatterChart>
      <c:valAx>
        <c:axId val="256188159"/>
        <c:scaling>
          <c:orientation val="minMax"/>
          <c:max val="800"/>
          <c:min val="3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84799"/>
        <c:crosses val="autoZero"/>
        <c:crossBetween val="midCat"/>
      </c:valAx>
      <c:valAx>
        <c:axId val="256184799"/>
        <c:scaling>
          <c:orientation val="minMax"/>
          <c:max val="-690000"/>
          <c:min val="-121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881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Gibbs Free Energy </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manualLayout>
          <c:layoutTarget val="inner"/>
          <c:xMode val="edge"/>
          <c:yMode val="edge"/>
          <c:x val="8.8488750226976359E-2"/>
          <c:y val="9.4724409448818908E-2"/>
          <c:w val="0.87411083048581195"/>
          <c:h val="0.80405274143881622"/>
        </c:manualLayout>
      </c:layout>
      <c:scatterChart>
        <c:scatterStyle val="lineMarker"/>
        <c:varyColors val="0"/>
        <c:ser>
          <c:idx val="0"/>
          <c:order val="0"/>
          <c:tx>
            <c:strRef>
              <c:f>Sheet1!$L$1483</c:f>
              <c:strCache>
                <c:ptCount val="1"/>
                <c:pt idx="0">
                  <c:v>experimental data</c:v>
                </c:pt>
              </c:strCache>
            </c:strRef>
          </c:tx>
          <c:spPr>
            <a:ln w="19050" cap="rnd">
              <a:solidFill>
                <a:srgbClr val="FF0000"/>
              </a:solidFill>
              <a:prstDash val="lgDash"/>
              <a:round/>
            </a:ln>
            <a:effectLst/>
          </c:spPr>
          <c:marker>
            <c:symbol val="none"/>
          </c:marker>
          <c:xVal>
            <c:numRef>
              <c:f>Sheet1!$K$1484:$K$1493</c:f>
              <c:numCache>
                <c:formatCode>General</c:formatCode>
                <c:ptCount val="10"/>
                <c:pt idx="0">
                  <c:v>267.76</c:v>
                </c:pt>
                <c:pt idx="1">
                  <c:v>313.00889999999998</c:v>
                </c:pt>
                <c:pt idx="2">
                  <c:v>358.25779999999997</c:v>
                </c:pt>
                <c:pt idx="3">
                  <c:v>403.50670000000002</c:v>
                </c:pt>
                <c:pt idx="4">
                  <c:v>448.75560000000002</c:v>
                </c:pt>
                <c:pt idx="5">
                  <c:v>494.00439999999998</c:v>
                </c:pt>
                <c:pt idx="6">
                  <c:v>539.25329999999997</c:v>
                </c:pt>
                <c:pt idx="7">
                  <c:v>584.50220000000002</c:v>
                </c:pt>
                <c:pt idx="8">
                  <c:v>629.75109999999995</c:v>
                </c:pt>
                <c:pt idx="9">
                  <c:v>675</c:v>
                </c:pt>
              </c:numCache>
            </c:numRef>
          </c:xVal>
          <c:yVal>
            <c:numRef>
              <c:f>Sheet1!$L$1484:$L$1493</c:f>
              <c:numCache>
                <c:formatCode>General</c:formatCode>
                <c:ptCount val="10"/>
                <c:pt idx="0">
                  <c:v>-9156.5859999999993</c:v>
                </c:pt>
                <c:pt idx="1">
                  <c:v>53815.77</c:v>
                </c:pt>
                <c:pt idx="2">
                  <c:v>114060</c:v>
                </c:pt>
                <c:pt idx="3">
                  <c:v>171759</c:v>
                </c:pt>
                <c:pt idx="4">
                  <c:v>227071</c:v>
                </c:pt>
                <c:pt idx="5">
                  <c:v>280141</c:v>
                </c:pt>
                <c:pt idx="6">
                  <c:v>331105</c:v>
                </c:pt>
                <c:pt idx="7">
                  <c:v>380094</c:v>
                </c:pt>
                <c:pt idx="8">
                  <c:v>427229</c:v>
                </c:pt>
                <c:pt idx="9">
                  <c:v>472626</c:v>
                </c:pt>
              </c:numCache>
            </c:numRef>
          </c:yVal>
          <c:smooth val="0"/>
          <c:extLst>
            <c:ext xmlns:c16="http://schemas.microsoft.com/office/drawing/2014/chart" uri="{C3380CC4-5D6E-409C-BE32-E72D297353CC}">
              <c16:uniqueId val="{00000000-4136-4958-9003-A66B610C716C}"/>
            </c:ext>
          </c:extLst>
        </c:ser>
        <c:ser>
          <c:idx val="1"/>
          <c:order val="1"/>
          <c:tx>
            <c:strRef>
              <c:f>Sheet1!$M$1483</c:f>
              <c:strCache>
                <c:ptCount val="1"/>
                <c:pt idx="0">
                  <c:v>ML</c:v>
                </c:pt>
              </c:strCache>
            </c:strRef>
          </c:tx>
          <c:spPr>
            <a:ln w="19050" cap="rnd">
              <a:solidFill>
                <a:schemeClr val="accent5"/>
              </a:solidFill>
              <a:prstDash val="solid"/>
              <a:round/>
            </a:ln>
            <a:effectLst/>
          </c:spPr>
          <c:marker>
            <c:symbol val="none"/>
          </c:marker>
          <c:xVal>
            <c:numRef>
              <c:f>Sheet1!$K$1484:$K$1493</c:f>
              <c:numCache>
                <c:formatCode>General</c:formatCode>
                <c:ptCount val="10"/>
                <c:pt idx="0">
                  <c:v>267.76</c:v>
                </c:pt>
                <c:pt idx="1">
                  <c:v>313.00889999999998</c:v>
                </c:pt>
                <c:pt idx="2">
                  <c:v>358.25779999999997</c:v>
                </c:pt>
                <c:pt idx="3">
                  <c:v>403.50670000000002</c:v>
                </c:pt>
                <c:pt idx="4">
                  <c:v>448.75560000000002</c:v>
                </c:pt>
                <c:pt idx="5">
                  <c:v>494.00439999999998</c:v>
                </c:pt>
                <c:pt idx="6">
                  <c:v>539.25329999999997</c:v>
                </c:pt>
                <c:pt idx="7">
                  <c:v>584.50220000000002</c:v>
                </c:pt>
                <c:pt idx="8">
                  <c:v>629.75109999999995</c:v>
                </c:pt>
                <c:pt idx="9">
                  <c:v>675</c:v>
                </c:pt>
              </c:numCache>
            </c:numRef>
          </c:xVal>
          <c:yVal>
            <c:numRef>
              <c:f>Sheet1!$M$1484:$M$1493</c:f>
              <c:numCache>
                <c:formatCode>General</c:formatCode>
                <c:ptCount val="10"/>
                <c:pt idx="0">
                  <c:v>-13220.86365999999</c:v>
                </c:pt>
                <c:pt idx="1">
                  <c:v>26616.51545000001</c:v>
                </c:pt>
                <c:pt idx="2">
                  <c:v>116312.0373</c:v>
                </c:pt>
                <c:pt idx="3">
                  <c:v>162432.42389999999</c:v>
                </c:pt>
                <c:pt idx="4">
                  <c:v>226279.13699999999</c:v>
                </c:pt>
                <c:pt idx="5">
                  <c:v>276438.23820000002</c:v>
                </c:pt>
                <c:pt idx="6">
                  <c:v>318738.08880000003</c:v>
                </c:pt>
                <c:pt idx="7">
                  <c:v>370666.28</c:v>
                </c:pt>
                <c:pt idx="8">
                  <c:v>423806.53</c:v>
                </c:pt>
                <c:pt idx="9">
                  <c:v>486943.25</c:v>
                </c:pt>
              </c:numCache>
            </c:numRef>
          </c:yVal>
          <c:smooth val="0"/>
          <c:extLst>
            <c:ext xmlns:c16="http://schemas.microsoft.com/office/drawing/2014/chart" uri="{C3380CC4-5D6E-409C-BE32-E72D297353CC}">
              <c16:uniqueId val="{00000001-4136-4958-9003-A66B610C716C}"/>
            </c:ext>
          </c:extLst>
        </c:ser>
        <c:ser>
          <c:idx val="2"/>
          <c:order val="2"/>
          <c:tx>
            <c:strRef>
              <c:f>Sheet1!$N$1483</c:f>
              <c:strCache>
                <c:ptCount val="1"/>
                <c:pt idx="0">
                  <c:v>ML+</c:v>
                </c:pt>
              </c:strCache>
            </c:strRef>
          </c:tx>
          <c:spPr>
            <a:ln w="19050" cap="rnd">
              <a:solidFill>
                <a:srgbClr val="7030A0"/>
              </a:solidFill>
              <a:prstDash val="sysDash"/>
              <a:round/>
            </a:ln>
            <a:effectLst/>
          </c:spPr>
          <c:marker>
            <c:symbol val="none"/>
          </c:marker>
          <c:xVal>
            <c:numRef>
              <c:f>Sheet1!$K$1484:$K$1493</c:f>
              <c:numCache>
                <c:formatCode>General</c:formatCode>
                <c:ptCount val="10"/>
                <c:pt idx="0">
                  <c:v>267.76</c:v>
                </c:pt>
                <c:pt idx="1">
                  <c:v>313.00889999999998</c:v>
                </c:pt>
                <c:pt idx="2">
                  <c:v>358.25779999999997</c:v>
                </c:pt>
                <c:pt idx="3">
                  <c:v>403.50670000000002</c:v>
                </c:pt>
                <c:pt idx="4">
                  <c:v>448.75560000000002</c:v>
                </c:pt>
                <c:pt idx="5">
                  <c:v>494.00439999999998</c:v>
                </c:pt>
                <c:pt idx="6">
                  <c:v>539.25329999999997</c:v>
                </c:pt>
                <c:pt idx="7">
                  <c:v>584.50220000000002</c:v>
                </c:pt>
                <c:pt idx="8">
                  <c:v>629.75109999999995</c:v>
                </c:pt>
                <c:pt idx="9">
                  <c:v>675</c:v>
                </c:pt>
              </c:numCache>
            </c:numRef>
          </c:xVal>
          <c:yVal>
            <c:numRef>
              <c:f>Sheet1!$N$1484:$N$1493</c:f>
              <c:numCache>
                <c:formatCode>General</c:formatCode>
                <c:ptCount val="10"/>
                <c:pt idx="0">
                  <c:v>-12555.32785999999</c:v>
                </c:pt>
                <c:pt idx="1">
                  <c:v>44064.921340000008</c:v>
                </c:pt>
                <c:pt idx="2">
                  <c:v>118096.3817</c:v>
                </c:pt>
                <c:pt idx="3">
                  <c:v>170814.69159999999</c:v>
                </c:pt>
                <c:pt idx="4">
                  <c:v>219138.26</c:v>
                </c:pt>
                <c:pt idx="5">
                  <c:v>268788.71000000002</c:v>
                </c:pt>
                <c:pt idx="6">
                  <c:v>320241.98</c:v>
                </c:pt>
                <c:pt idx="7">
                  <c:v>370077.5</c:v>
                </c:pt>
                <c:pt idx="8">
                  <c:v>410332.97</c:v>
                </c:pt>
                <c:pt idx="9">
                  <c:v>455416.63</c:v>
                </c:pt>
              </c:numCache>
            </c:numRef>
          </c:yVal>
          <c:smooth val="0"/>
          <c:extLst>
            <c:ext xmlns:c16="http://schemas.microsoft.com/office/drawing/2014/chart" uri="{C3380CC4-5D6E-409C-BE32-E72D297353CC}">
              <c16:uniqueId val="{00000002-4136-4958-9003-A66B610C716C}"/>
            </c:ext>
          </c:extLst>
        </c:ser>
        <c:ser>
          <c:idx val="3"/>
          <c:order val="3"/>
          <c:tx>
            <c:strRef>
              <c:f>Sheet1!$O$1483</c:f>
              <c:strCache>
                <c:ptCount val="1"/>
                <c:pt idx="0">
                  <c:v>ML++</c:v>
                </c:pt>
              </c:strCache>
            </c:strRef>
          </c:tx>
          <c:spPr>
            <a:ln w="19050" cap="rnd">
              <a:solidFill>
                <a:sysClr val="windowText" lastClr="000000"/>
              </a:solidFill>
              <a:prstDash val="lgDashDotDot"/>
              <a:round/>
            </a:ln>
            <a:effectLst/>
          </c:spPr>
          <c:marker>
            <c:symbol val="none"/>
          </c:marker>
          <c:dPt>
            <c:idx val="1"/>
            <c:marker>
              <c:symbol val="none"/>
            </c:marker>
            <c:bubble3D val="0"/>
            <c:spPr>
              <a:ln w="19050" cap="rnd">
                <a:solidFill>
                  <a:schemeClr val="accent6">
                    <a:lumMod val="75000"/>
                  </a:schemeClr>
                </a:solidFill>
                <a:prstDash val="lgDashDotDot"/>
                <a:round/>
              </a:ln>
              <a:effectLst/>
            </c:spPr>
            <c:extLst>
              <c:ext xmlns:c16="http://schemas.microsoft.com/office/drawing/2014/chart" uri="{C3380CC4-5D6E-409C-BE32-E72D297353CC}">
                <c16:uniqueId val="{00000000-8DA7-43EB-815A-E39800AFC872}"/>
              </c:ext>
            </c:extLst>
          </c:dPt>
          <c:xVal>
            <c:numRef>
              <c:f>Sheet1!$K$1484:$K$1493</c:f>
              <c:numCache>
                <c:formatCode>General</c:formatCode>
                <c:ptCount val="10"/>
                <c:pt idx="0">
                  <c:v>267.76</c:v>
                </c:pt>
                <c:pt idx="1">
                  <c:v>313.00889999999998</c:v>
                </c:pt>
                <c:pt idx="2">
                  <c:v>358.25779999999997</c:v>
                </c:pt>
                <c:pt idx="3">
                  <c:v>403.50670000000002</c:v>
                </c:pt>
                <c:pt idx="4">
                  <c:v>448.75560000000002</c:v>
                </c:pt>
                <c:pt idx="5">
                  <c:v>494.00439999999998</c:v>
                </c:pt>
                <c:pt idx="6">
                  <c:v>539.25329999999997</c:v>
                </c:pt>
                <c:pt idx="7">
                  <c:v>584.50220000000002</c:v>
                </c:pt>
                <c:pt idx="8">
                  <c:v>629.75109999999995</c:v>
                </c:pt>
                <c:pt idx="9">
                  <c:v>675</c:v>
                </c:pt>
              </c:numCache>
            </c:numRef>
          </c:xVal>
          <c:yVal>
            <c:numRef>
              <c:f>Sheet1!$O$1484:$O$1493</c:f>
              <c:numCache>
                <c:formatCode>General</c:formatCode>
                <c:ptCount val="10"/>
                <c:pt idx="0">
                  <c:v>2127.867657222705</c:v>
                </c:pt>
                <c:pt idx="1">
                  <c:v>70013.713325301738</c:v>
                </c:pt>
                <c:pt idx="2">
                  <c:v>124008.8145011514</c:v>
                </c:pt>
                <c:pt idx="3">
                  <c:v>178799.86027229001</c:v>
                </c:pt>
                <c:pt idx="4">
                  <c:v>229534.68119493491</c:v>
                </c:pt>
                <c:pt idx="5">
                  <c:v>278520.72237508983</c:v>
                </c:pt>
                <c:pt idx="6">
                  <c:v>327506.8718145602</c:v>
                </c:pt>
                <c:pt idx="7">
                  <c:v>377060.24233236362</c:v>
                </c:pt>
                <c:pt idx="8">
                  <c:v>420810.05638962198</c:v>
                </c:pt>
                <c:pt idx="9">
                  <c:v>451263.94225048809</c:v>
                </c:pt>
              </c:numCache>
            </c:numRef>
          </c:yVal>
          <c:smooth val="0"/>
          <c:extLst>
            <c:ext xmlns:c16="http://schemas.microsoft.com/office/drawing/2014/chart" uri="{C3380CC4-5D6E-409C-BE32-E72D297353CC}">
              <c16:uniqueId val="{00000003-4136-4958-9003-A66B610C716C}"/>
            </c:ext>
          </c:extLst>
        </c:ser>
        <c:dLbls>
          <c:showLegendKey val="0"/>
          <c:showVal val="0"/>
          <c:showCatName val="0"/>
          <c:showSerName val="0"/>
          <c:showPercent val="0"/>
          <c:showBubbleSize val="0"/>
        </c:dLbls>
        <c:axId val="533789056"/>
        <c:axId val="533790496"/>
      </c:scatterChart>
      <c:valAx>
        <c:axId val="533789056"/>
        <c:scaling>
          <c:orientation val="minMax"/>
          <c:max val="680"/>
          <c:min val="26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3790496"/>
        <c:crosses val="autoZero"/>
        <c:crossBetween val="midCat"/>
      </c:valAx>
      <c:valAx>
        <c:axId val="533790496"/>
        <c:scaling>
          <c:orientation val="minMax"/>
          <c:max val="500000"/>
          <c:min val="-14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3789056"/>
        <c:crosses val="autoZero"/>
        <c:crossBetween val="midCat"/>
      </c:valAx>
      <c:spPr>
        <a:noFill/>
        <a:ln>
          <a:noFill/>
        </a:ln>
        <a:effectLst/>
      </c:spPr>
    </c:plotArea>
    <c:legend>
      <c:legendPos val="b"/>
      <c:layout>
        <c:manualLayout>
          <c:xMode val="edge"/>
          <c:yMode val="edge"/>
          <c:x val="0.29555429749530476"/>
          <c:y val="0.96353239864239615"/>
          <c:w val="0.40889140500939053"/>
          <c:h val="3.6467601357603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100" b="0" i="0" u="none" strike="noStrike" kern="1200" spc="0" baseline="0" dirty="0">
                <a:solidFill>
                  <a:sysClr val="windowText" lastClr="000000">
                    <a:lumMod val="65000"/>
                    <a:lumOff val="35000"/>
                  </a:sysClr>
                </a:solidFill>
              </a:rPr>
              <a:t>Gibbs Free Energy </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Sheet1!$AG$531</c:f>
              <c:strCache>
                <c:ptCount val="1"/>
                <c:pt idx="0">
                  <c:v>experimental data</c:v>
                </c:pt>
              </c:strCache>
            </c:strRef>
          </c:tx>
          <c:spPr>
            <a:ln w="19050" cap="rnd">
              <a:solidFill>
                <a:srgbClr val="FF0000"/>
              </a:solidFill>
              <a:prstDash val="lgDash"/>
              <a:round/>
            </a:ln>
            <a:effectLst/>
          </c:spPr>
          <c:marker>
            <c:symbol val="none"/>
          </c:marker>
          <c:xVal>
            <c:numRef>
              <c:f>Sheet1!$AF$532:$AF$541</c:f>
              <c:numCache>
                <c:formatCode>General</c:formatCode>
                <c:ptCount val="10"/>
                <c:pt idx="0">
                  <c:v>255.15</c:v>
                </c:pt>
                <c:pt idx="1">
                  <c:v>303.12220000000002</c:v>
                </c:pt>
                <c:pt idx="2">
                  <c:v>351.09440000000001</c:v>
                </c:pt>
                <c:pt idx="3">
                  <c:v>399.06670000000003</c:v>
                </c:pt>
                <c:pt idx="4">
                  <c:v>447.03890000000001</c:v>
                </c:pt>
                <c:pt idx="5">
                  <c:v>495.0111</c:v>
                </c:pt>
                <c:pt idx="6">
                  <c:v>542.98329999999999</c:v>
                </c:pt>
                <c:pt idx="7">
                  <c:v>590.9556</c:v>
                </c:pt>
                <c:pt idx="8">
                  <c:v>638.92780000000005</c:v>
                </c:pt>
                <c:pt idx="9">
                  <c:v>686.9</c:v>
                </c:pt>
              </c:numCache>
            </c:numRef>
          </c:xVal>
          <c:yVal>
            <c:numRef>
              <c:f>Sheet1!$AG$532:$AG$541</c:f>
              <c:numCache>
                <c:formatCode>General</c:formatCode>
                <c:ptCount val="10"/>
                <c:pt idx="0">
                  <c:v>-333610</c:v>
                </c:pt>
                <c:pt idx="1">
                  <c:v>-274550</c:v>
                </c:pt>
                <c:pt idx="2">
                  <c:v>-218190</c:v>
                </c:pt>
                <c:pt idx="3">
                  <c:v>-164380</c:v>
                </c:pt>
                <c:pt idx="4">
                  <c:v>-112980</c:v>
                </c:pt>
                <c:pt idx="5">
                  <c:v>-63878.7</c:v>
                </c:pt>
                <c:pt idx="6">
                  <c:v>-16961.32</c:v>
                </c:pt>
                <c:pt idx="7">
                  <c:v>27904.65</c:v>
                </c:pt>
                <c:pt idx="8">
                  <c:v>70861.789999999994</c:v>
                </c:pt>
                <c:pt idx="9">
                  <c:v>112071</c:v>
                </c:pt>
              </c:numCache>
            </c:numRef>
          </c:yVal>
          <c:smooth val="0"/>
          <c:extLst>
            <c:ext xmlns:c16="http://schemas.microsoft.com/office/drawing/2014/chart" uri="{C3380CC4-5D6E-409C-BE32-E72D297353CC}">
              <c16:uniqueId val="{00000000-967F-4CE2-AF31-C82DC9176787}"/>
            </c:ext>
          </c:extLst>
        </c:ser>
        <c:ser>
          <c:idx val="1"/>
          <c:order val="1"/>
          <c:tx>
            <c:strRef>
              <c:f>Sheet1!$AH$531</c:f>
              <c:strCache>
                <c:ptCount val="1"/>
                <c:pt idx="0">
                  <c:v>QSPR</c:v>
                </c:pt>
              </c:strCache>
            </c:strRef>
          </c:tx>
          <c:spPr>
            <a:ln w="19050" cap="rnd">
              <a:solidFill>
                <a:schemeClr val="accent5"/>
              </a:solidFill>
              <a:round/>
            </a:ln>
            <a:effectLst/>
          </c:spPr>
          <c:marker>
            <c:symbol val="none"/>
          </c:marker>
          <c:xVal>
            <c:numRef>
              <c:f>Sheet1!$AF$532:$AF$541</c:f>
              <c:numCache>
                <c:formatCode>General</c:formatCode>
                <c:ptCount val="10"/>
                <c:pt idx="0">
                  <c:v>255.15</c:v>
                </c:pt>
                <c:pt idx="1">
                  <c:v>303.12220000000002</c:v>
                </c:pt>
                <c:pt idx="2">
                  <c:v>351.09440000000001</c:v>
                </c:pt>
                <c:pt idx="3">
                  <c:v>399.06670000000003</c:v>
                </c:pt>
                <c:pt idx="4">
                  <c:v>447.03890000000001</c:v>
                </c:pt>
                <c:pt idx="5">
                  <c:v>495.0111</c:v>
                </c:pt>
                <c:pt idx="6">
                  <c:v>542.98329999999999</c:v>
                </c:pt>
                <c:pt idx="7">
                  <c:v>590.9556</c:v>
                </c:pt>
                <c:pt idx="8">
                  <c:v>638.92780000000005</c:v>
                </c:pt>
                <c:pt idx="9">
                  <c:v>686.9</c:v>
                </c:pt>
              </c:numCache>
            </c:numRef>
          </c:xVal>
          <c:yVal>
            <c:numRef>
              <c:f>Sheet1!$AH$532:$AH$541</c:f>
              <c:numCache>
                <c:formatCode>General</c:formatCode>
                <c:ptCount val="10"/>
                <c:pt idx="0">
                  <c:v>-308742.5</c:v>
                </c:pt>
                <c:pt idx="1">
                  <c:v>-262831.81439999997</c:v>
                </c:pt>
                <c:pt idx="2">
                  <c:v>-199474.42686000001</c:v>
                </c:pt>
                <c:pt idx="3">
                  <c:v>-140094.8106</c:v>
                </c:pt>
                <c:pt idx="4">
                  <c:v>-83793.208400000003</c:v>
                </c:pt>
                <c:pt idx="5">
                  <c:v>-47570.617000000042</c:v>
                </c:pt>
                <c:pt idx="6">
                  <c:v>-13154.29725999999</c:v>
                </c:pt>
                <c:pt idx="7">
                  <c:v>19459.557999999979</c:v>
                </c:pt>
                <c:pt idx="8">
                  <c:v>83392.174600000013</c:v>
                </c:pt>
                <c:pt idx="9">
                  <c:v>191326.77170000001</c:v>
                </c:pt>
              </c:numCache>
            </c:numRef>
          </c:yVal>
          <c:smooth val="0"/>
          <c:extLst>
            <c:ext xmlns:c16="http://schemas.microsoft.com/office/drawing/2014/chart" uri="{C3380CC4-5D6E-409C-BE32-E72D297353CC}">
              <c16:uniqueId val="{00000001-967F-4CE2-AF31-C82DC9176787}"/>
            </c:ext>
          </c:extLst>
        </c:ser>
        <c:ser>
          <c:idx val="2"/>
          <c:order val="2"/>
          <c:tx>
            <c:strRef>
              <c:f>Sheet1!$AI$531</c:f>
              <c:strCache>
                <c:ptCount val="1"/>
                <c:pt idx="0">
                  <c:v>QSPR+</c:v>
                </c:pt>
              </c:strCache>
            </c:strRef>
          </c:tx>
          <c:spPr>
            <a:ln w="19050" cap="rnd">
              <a:solidFill>
                <a:srgbClr val="7030A0"/>
              </a:solidFill>
              <a:prstDash val="sysDash"/>
              <a:round/>
            </a:ln>
            <a:effectLst/>
          </c:spPr>
          <c:marker>
            <c:symbol val="none"/>
          </c:marker>
          <c:xVal>
            <c:numRef>
              <c:f>Sheet1!$AF$532:$AF$541</c:f>
              <c:numCache>
                <c:formatCode>General</c:formatCode>
                <c:ptCount val="10"/>
                <c:pt idx="0">
                  <c:v>255.15</c:v>
                </c:pt>
                <c:pt idx="1">
                  <c:v>303.12220000000002</c:v>
                </c:pt>
                <c:pt idx="2">
                  <c:v>351.09440000000001</c:v>
                </c:pt>
                <c:pt idx="3">
                  <c:v>399.06670000000003</c:v>
                </c:pt>
                <c:pt idx="4">
                  <c:v>447.03890000000001</c:v>
                </c:pt>
                <c:pt idx="5">
                  <c:v>495.0111</c:v>
                </c:pt>
                <c:pt idx="6">
                  <c:v>542.98329999999999</c:v>
                </c:pt>
                <c:pt idx="7">
                  <c:v>590.9556</c:v>
                </c:pt>
                <c:pt idx="8">
                  <c:v>638.92780000000005</c:v>
                </c:pt>
                <c:pt idx="9">
                  <c:v>686.9</c:v>
                </c:pt>
              </c:numCache>
            </c:numRef>
          </c:xVal>
          <c:yVal>
            <c:numRef>
              <c:f>Sheet1!$AI$532:$AI$541</c:f>
              <c:numCache>
                <c:formatCode>General</c:formatCode>
                <c:ptCount val="10"/>
                <c:pt idx="0">
                  <c:v>-317914.40000000002</c:v>
                </c:pt>
                <c:pt idx="1">
                  <c:v>-268064.3</c:v>
                </c:pt>
                <c:pt idx="2">
                  <c:v>-213960.79605999999</c:v>
                </c:pt>
                <c:pt idx="3">
                  <c:v>-156637.50520000001</c:v>
                </c:pt>
                <c:pt idx="4">
                  <c:v>-101625.394</c:v>
                </c:pt>
                <c:pt idx="5">
                  <c:v>-58322.784800000059</c:v>
                </c:pt>
                <c:pt idx="6">
                  <c:v>-16104.77288</c:v>
                </c:pt>
                <c:pt idx="7">
                  <c:v>20432.430399999968</c:v>
                </c:pt>
                <c:pt idx="8">
                  <c:v>70346.870289999977</c:v>
                </c:pt>
                <c:pt idx="9">
                  <c:v>114169.21090000001</c:v>
                </c:pt>
              </c:numCache>
            </c:numRef>
          </c:yVal>
          <c:smooth val="0"/>
          <c:extLst>
            <c:ext xmlns:c16="http://schemas.microsoft.com/office/drawing/2014/chart" uri="{C3380CC4-5D6E-409C-BE32-E72D297353CC}">
              <c16:uniqueId val="{00000002-967F-4CE2-AF31-C82DC9176787}"/>
            </c:ext>
          </c:extLst>
        </c:ser>
        <c:dLbls>
          <c:showLegendKey val="0"/>
          <c:showVal val="0"/>
          <c:showCatName val="0"/>
          <c:showSerName val="0"/>
          <c:showPercent val="0"/>
          <c:showBubbleSize val="0"/>
        </c:dLbls>
        <c:axId val="527019936"/>
        <c:axId val="527019456"/>
      </c:scatterChart>
      <c:valAx>
        <c:axId val="527019936"/>
        <c:scaling>
          <c:orientation val="minMax"/>
          <c:max val="700"/>
          <c:min val="2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7019456"/>
        <c:crosses val="autoZero"/>
        <c:crossBetween val="midCat"/>
      </c:valAx>
      <c:valAx>
        <c:axId val="527019456"/>
        <c:scaling>
          <c:orientation val="minMax"/>
          <c:max val="190000"/>
          <c:min val="-34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70199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Heat Capacity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manualLayout>
          <c:layoutTarget val="inner"/>
          <c:xMode val="edge"/>
          <c:yMode val="edge"/>
          <c:x val="4.7549092053718635E-2"/>
          <c:y val="9.9892624544829653E-2"/>
          <c:w val="0.91425017897894667"/>
          <c:h val="0.69370269927368622"/>
        </c:manualLayout>
      </c:layout>
      <c:scatterChart>
        <c:scatterStyle val="lineMarker"/>
        <c:varyColors val="0"/>
        <c:ser>
          <c:idx val="0"/>
          <c:order val="0"/>
          <c:tx>
            <c:strRef>
              <c:f>Sheet1!$I$269</c:f>
              <c:strCache>
                <c:ptCount val="1"/>
                <c:pt idx="0">
                  <c:v>experimental data</c:v>
                </c:pt>
              </c:strCache>
            </c:strRef>
          </c:tx>
          <c:spPr>
            <a:ln w="19050" cap="rnd">
              <a:solidFill>
                <a:srgbClr val="FF0000"/>
              </a:solidFill>
              <a:prstDash val="lgDash"/>
              <a:round/>
            </a:ln>
            <a:effectLst/>
          </c:spPr>
          <c:marker>
            <c:symbol val="none"/>
          </c:marker>
          <c:xVal>
            <c:numRef>
              <c:f>Sheet1!$H$270:$H$279</c:f>
              <c:numCache>
                <c:formatCode>General</c:formatCode>
                <c:ptCount val="10"/>
                <c:pt idx="0">
                  <c:v>309.58</c:v>
                </c:pt>
                <c:pt idx="1">
                  <c:v>349.69330000000002</c:v>
                </c:pt>
                <c:pt idx="2">
                  <c:v>389.80669999999998</c:v>
                </c:pt>
                <c:pt idx="3">
                  <c:v>429.92</c:v>
                </c:pt>
                <c:pt idx="4">
                  <c:v>470.0333</c:v>
                </c:pt>
                <c:pt idx="5">
                  <c:v>510.14670000000001</c:v>
                </c:pt>
                <c:pt idx="6">
                  <c:v>550.26</c:v>
                </c:pt>
                <c:pt idx="7">
                  <c:v>590.37329999999997</c:v>
                </c:pt>
                <c:pt idx="8">
                  <c:v>630.48670000000004</c:v>
                </c:pt>
                <c:pt idx="9">
                  <c:v>670.6</c:v>
                </c:pt>
              </c:numCache>
            </c:numRef>
          </c:xVal>
          <c:yVal>
            <c:numRef>
              <c:f>Sheet1!$I$270:$I$279</c:f>
              <c:numCache>
                <c:formatCode>General</c:formatCode>
                <c:ptCount val="10"/>
                <c:pt idx="0">
                  <c:v>626.3519</c:v>
                </c:pt>
                <c:pt idx="1">
                  <c:v>671.04390000000001</c:v>
                </c:pt>
                <c:pt idx="2">
                  <c:v>717.62459999999999</c:v>
                </c:pt>
                <c:pt idx="3">
                  <c:v>763.39940000000001</c:v>
                </c:pt>
                <c:pt idx="4">
                  <c:v>806.75329999999997</c:v>
                </c:pt>
                <c:pt idx="5">
                  <c:v>846.90840000000003</c:v>
                </c:pt>
                <c:pt idx="6">
                  <c:v>883.92489999999998</c:v>
                </c:pt>
                <c:pt idx="7">
                  <c:v>918.97280000000001</c:v>
                </c:pt>
                <c:pt idx="8">
                  <c:v>955.10659999999996</c:v>
                </c:pt>
                <c:pt idx="9">
                  <c:v>1000.325</c:v>
                </c:pt>
              </c:numCache>
            </c:numRef>
          </c:yVal>
          <c:smooth val="0"/>
          <c:extLst>
            <c:ext xmlns:c16="http://schemas.microsoft.com/office/drawing/2014/chart" uri="{C3380CC4-5D6E-409C-BE32-E72D297353CC}">
              <c16:uniqueId val="{00000000-5E07-472A-88A8-40BC3B7969C0}"/>
            </c:ext>
          </c:extLst>
        </c:ser>
        <c:ser>
          <c:idx val="1"/>
          <c:order val="1"/>
          <c:tx>
            <c:strRef>
              <c:f>Sheet1!$J$269</c:f>
              <c:strCache>
                <c:ptCount val="1"/>
                <c:pt idx="0">
                  <c:v>GC</c:v>
                </c:pt>
              </c:strCache>
            </c:strRef>
          </c:tx>
          <c:spPr>
            <a:ln w="19050" cap="rnd">
              <a:solidFill>
                <a:schemeClr val="accent1"/>
              </a:solidFill>
              <a:round/>
            </a:ln>
            <a:effectLst/>
          </c:spPr>
          <c:marker>
            <c:symbol val="none"/>
          </c:marker>
          <c:xVal>
            <c:numRef>
              <c:f>Sheet1!$H$270:$H$279</c:f>
              <c:numCache>
                <c:formatCode>General</c:formatCode>
                <c:ptCount val="10"/>
                <c:pt idx="0">
                  <c:v>309.58</c:v>
                </c:pt>
                <c:pt idx="1">
                  <c:v>349.69330000000002</c:v>
                </c:pt>
                <c:pt idx="2">
                  <c:v>389.80669999999998</c:v>
                </c:pt>
                <c:pt idx="3">
                  <c:v>429.92</c:v>
                </c:pt>
                <c:pt idx="4">
                  <c:v>470.0333</c:v>
                </c:pt>
                <c:pt idx="5">
                  <c:v>510.14670000000001</c:v>
                </c:pt>
                <c:pt idx="6">
                  <c:v>550.26</c:v>
                </c:pt>
                <c:pt idx="7">
                  <c:v>590.37329999999997</c:v>
                </c:pt>
                <c:pt idx="8">
                  <c:v>630.48670000000004</c:v>
                </c:pt>
                <c:pt idx="9">
                  <c:v>670.6</c:v>
                </c:pt>
              </c:numCache>
            </c:numRef>
          </c:xVal>
          <c:yVal>
            <c:numRef>
              <c:f>Sheet1!$J$270:$J$279</c:f>
              <c:numCache>
                <c:formatCode>General</c:formatCode>
                <c:ptCount val="10"/>
                <c:pt idx="0">
                  <c:v>612.53448306504038</c:v>
                </c:pt>
                <c:pt idx="1">
                  <c:v>658.27807370764287</c:v>
                </c:pt>
                <c:pt idx="2">
                  <c:v>704.02177838621492</c:v>
                </c:pt>
                <c:pt idx="3">
                  <c:v>749.7653690288173</c:v>
                </c:pt>
                <c:pt idx="4">
                  <c:v>795.5089596714198</c:v>
                </c:pt>
                <c:pt idx="5">
                  <c:v>841.25266434999196</c:v>
                </c:pt>
                <c:pt idx="6">
                  <c:v>886.99625499259434</c:v>
                </c:pt>
                <c:pt idx="7">
                  <c:v>932.73984563519673</c:v>
                </c:pt>
                <c:pt idx="8">
                  <c:v>978.483550313769</c:v>
                </c:pt>
                <c:pt idx="9">
                  <c:v>1024.2271409563709</c:v>
                </c:pt>
              </c:numCache>
            </c:numRef>
          </c:yVal>
          <c:smooth val="0"/>
          <c:extLst>
            <c:ext xmlns:c16="http://schemas.microsoft.com/office/drawing/2014/chart" uri="{C3380CC4-5D6E-409C-BE32-E72D297353CC}">
              <c16:uniqueId val="{00000001-5E07-472A-88A8-40BC3B7969C0}"/>
            </c:ext>
          </c:extLst>
        </c:ser>
        <c:ser>
          <c:idx val="2"/>
          <c:order val="2"/>
          <c:tx>
            <c:strRef>
              <c:f>Sheet1!$K$269</c:f>
              <c:strCache>
                <c:ptCount val="1"/>
                <c:pt idx="0">
                  <c:v>GC+</c:v>
                </c:pt>
              </c:strCache>
            </c:strRef>
          </c:tx>
          <c:spPr>
            <a:ln w="19050" cap="rnd">
              <a:solidFill>
                <a:srgbClr val="7030A0"/>
              </a:solidFill>
              <a:prstDash val="sysDash"/>
              <a:round/>
            </a:ln>
            <a:effectLst/>
          </c:spPr>
          <c:marker>
            <c:symbol val="none"/>
          </c:marker>
          <c:xVal>
            <c:numRef>
              <c:f>Sheet1!$H$270:$H$279</c:f>
              <c:numCache>
                <c:formatCode>General</c:formatCode>
                <c:ptCount val="10"/>
                <c:pt idx="0">
                  <c:v>309.58</c:v>
                </c:pt>
                <c:pt idx="1">
                  <c:v>349.69330000000002</c:v>
                </c:pt>
                <c:pt idx="2">
                  <c:v>389.80669999999998</c:v>
                </c:pt>
                <c:pt idx="3">
                  <c:v>429.92</c:v>
                </c:pt>
                <c:pt idx="4">
                  <c:v>470.0333</c:v>
                </c:pt>
                <c:pt idx="5">
                  <c:v>510.14670000000001</c:v>
                </c:pt>
                <c:pt idx="6">
                  <c:v>550.26</c:v>
                </c:pt>
                <c:pt idx="7">
                  <c:v>590.37329999999997</c:v>
                </c:pt>
                <c:pt idx="8">
                  <c:v>630.48670000000004</c:v>
                </c:pt>
                <c:pt idx="9">
                  <c:v>670.6</c:v>
                </c:pt>
              </c:numCache>
            </c:numRef>
          </c:xVal>
          <c:yVal>
            <c:numRef>
              <c:f>Sheet1!$K$270:$K$279</c:f>
              <c:numCache>
                <c:formatCode>General</c:formatCode>
                <c:ptCount val="10"/>
                <c:pt idx="0">
                  <c:v>633.83550197633076</c:v>
                </c:pt>
                <c:pt idx="1">
                  <c:v>674.40884326539538</c:v>
                </c:pt>
                <c:pt idx="2">
                  <c:v>714.98228570131459</c:v>
                </c:pt>
                <c:pt idx="3">
                  <c:v>755.55562699037921</c:v>
                </c:pt>
                <c:pt idx="4">
                  <c:v>796.12896827944371</c:v>
                </c:pt>
                <c:pt idx="5">
                  <c:v>836.70241071536304</c:v>
                </c:pt>
                <c:pt idx="6">
                  <c:v>877.27575200442755</c:v>
                </c:pt>
                <c:pt idx="7">
                  <c:v>917.84909329349205</c:v>
                </c:pt>
                <c:pt idx="8">
                  <c:v>958.42253572941138</c:v>
                </c:pt>
                <c:pt idx="9">
                  <c:v>998.99587701847588</c:v>
                </c:pt>
              </c:numCache>
            </c:numRef>
          </c:yVal>
          <c:smooth val="0"/>
          <c:extLst>
            <c:ext xmlns:c16="http://schemas.microsoft.com/office/drawing/2014/chart" uri="{C3380CC4-5D6E-409C-BE32-E72D297353CC}">
              <c16:uniqueId val="{00000002-5E07-472A-88A8-40BC3B7969C0}"/>
            </c:ext>
          </c:extLst>
        </c:ser>
        <c:dLbls>
          <c:showLegendKey val="0"/>
          <c:showVal val="0"/>
          <c:showCatName val="0"/>
          <c:showSerName val="0"/>
          <c:showPercent val="0"/>
          <c:showBubbleSize val="0"/>
        </c:dLbls>
        <c:axId val="256163199"/>
        <c:axId val="256161279"/>
      </c:scatterChart>
      <c:valAx>
        <c:axId val="256163199"/>
        <c:scaling>
          <c:orientation val="minMax"/>
          <c:max val="680"/>
          <c:min val="3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61279"/>
        <c:crosses val="autoZero"/>
        <c:crossBetween val="midCat"/>
      </c:valAx>
      <c:valAx>
        <c:axId val="256161279"/>
        <c:scaling>
          <c:orientation val="minMax"/>
          <c:max val="1030"/>
          <c:min val="6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6319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Heat</a:t>
            </a:r>
            <a:r>
              <a:rPr lang="en-US" altLang="zh-CN" baseline="0" dirty="0"/>
              <a:t> Capacity</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manualLayout>
          <c:layoutTarget val="inner"/>
          <c:xMode val="edge"/>
          <c:yMode val="edge"/>
          <c:x val="0.10466402866431848"/>
          <c:y val="0.18654137418133293"/>
          <c:w val="0.8359395487660366"/>
          <c:h val="0.63676841737350376"/>
        </c:manualLayout>
      </c:layout>
      <c:scatterChart>
        <c:scatterStyle val="lineMarker"/>
        <c:varyColors val="0"/>
        <c:ser>
          <c:idx val="0"/>
          <c:order val="0"/>
          <c:tx>
            <c:strRef>
              <c:f>Sheet1!$J$68</c:f>
              <c:strCache>
                <c:ptCount val="1"/>
                <c:pt idx="0">
                  <c:v>experimental data</c:v>
                </c:pt>
              </c:strCache>
            </c:strRef>
          </c:tx>
          <c:spPr>
            <a:ln w="19050" cap="rnd">
              <a:solidFill>
                <a:srgbClr val="FF0000"/>
              </a:solidFill>
              <a:prstDash val="lgDash"/>
              <a:round/>
            </a:ln>
            <a:effectLst/>
          </c:spPr>
          <c:marker>
            <c:symbol val="none"/>
          </c:marker>
          <c:xVal>
            <c:numRef>
              <c:f>Sheet1!$I$69:$I$78</c:f>
              <c:numCache>
                <c:formatCode>General</c:formatCode>
                <c:ptCount val="10"/>
                <c:pt idx="0">
                  <c:v>270</c:v>
                </c:pt>
                <c:pt idx="1">
                  <c:v>348.22219999999999</c:v>
                </c:pt>
                <c:pt idx="2">
                  <c:v>426.44439999999997</c:v>
                </c:pt>
                <c:pt idx="3">
                  <c:v>504.66669999999999</c:v>
                </c:pt>
                <c:pt idx="4">
                  <c:v>582.88890000000004</c:v>
                </c:pt>
                <c:pt idx="5">
                  <c:v>661.11109999999996</c:v>
                </c:pt>
                <c:pt idx="6">
                  <c:v>739.33330000000001</c:v>
                </c:pt>
                <c:pt idx="7">
                  <c:v>817.55560000000003</c:v>
                </c:pt>
                <c:pt idx="8">
                  <c:v>895.77779999999996</c:v>
                </c:pt>
                <c:pt idx="9">
                  <c:v>974</c:v>
                </c:pt>
              </c:numCache>
            </c:numRef>
          </c:xVal>
          <c:yVal>
            <c:numRef>
              <c:f>Sheet1!$J$69:$J$78</c:f>
              <c:numCache>
                <c:formatCode>General</c:formatCode>
                <c:ptCount val="10"/>
                <c:pt idx="0">
                  <c:v>1006.982</c:v>
                </c:pt>
                <c:pt idx="1">
                  <c:v>1235.932</c:v>
                </c:pt>
                <c:pt idx="2">
                  <c:v>1474.463</c:v>
                </c:pt>
                <c:pt idx="3">
                  <c:v>1689.98</c:v>
                </c:pt>
                <c:pt idx="4">
                  <c:v>1871.0630000000001</c:v>
                </c:pt>
                <c:pt idx="5">
                  <c:v>2020.433</c:v>
                </c:pt>
                <c:pt idx="6">
                  <c:v>2145.2440000000001</c:v>
                </c:pt>
                <c:pt idx="7">
                  <c:v>2252.9969999999998</c:v>
                </c:pt>
                <c:pt idx="8">
                  <c:v>2350.1489999999999</c:v>
                </c:pt>
                <c:pt idx="9">
                  <c:v>2443.6619999999998</c:v>
                </c:pt>
              </c:numCache>
            </c:numRef>
          </c:yVal>
          <c:smooth val="0"/>
          <c:extLst>
            <c:ext xmlns:c16="http://schemas.microsoft.com/office/drawing/2014/chart" uri="{C3380CC4-5D6E-409C-BE32-E72D297353CC}">
              <c16:uniqueId val="{00000000-F35C-4C3F-996F-02BB0734E7DF}"/>
            </c:ext>
          </c:extLst>
        </c:ser>
        <c:ser>
          <c:idx val="1"/>
          <c:order val="1"/>
          <c:tx>
            <c:strRef>
              <c:f>Sheet1!$K$68</c:f>
              <c:strCache>
                <c:ptCount val="1"/>
                <c:pt idx="0">
                  <c:v>ML</c:v>
                </c:pt>
              </c:strCache>
            </c:strRef>
          </c:tx>
          <c:spPr>
            <a:ln w="19050" cap="rnd">
              <a:solidFill>
                <a:schemeClr val="accent5"/>
              </a:solidFill>
              <a:round/>
            </a:ln>
            <a:effectLst/>
          </c:spPr>
          <c:marker>
            <c:symbol val="none"/>
          </c:marker>
          <c:xVal>
            <c:numRef>
              <c:f>Sheet1!$I$69:$I$78</c:f>
              <c:numCache>
                <c:formatCode>General</c:formatCode>
                <c:ptCount val="10"/>
                <c:pt idx="0">
                  <c:v>270</c:v>
                </c:pt>
                <c:pt idx="1">
                  <c:v>348.22219999999999</c:v>
                </c:pt>
                <c:pt idx="2">
                  <c:v>426.44439999999997</c:v>
                </c:pt>
                <c:pt idx="3">
                  <c:v>504.66669999999999</c:v>
                </c:pt>
                <c:pt idx="4">
                  <c:v>582.88890000000004</c:v>
                </c:pt>
                <c:pt idx="5">
                  <c:v>661.11109999999996</c:v>
                </c:pt>
                <c:pt idx="6">
                  <c:v>739.33330000000001</c:v>
                </c:pt>
                <c:pt idx="7">
                  <c:v>817.55560000000003</c:v>
                </c:pt>
                <c:pt idx="8">
                  <c:v>895.77779999999996</c:v>
                </c:pt>
                <c:pt idx="9">
                  <c:v>974</c:v>
                </c:pt>
              </c:numCache>
            </c:numRef>
          </c:xVal>
          <c:yVal>
            <c:numRef>
              <c:f>Sheet1!$K$69:$K$78</c:f>
              <c:numCache>
                <c:formatCode>General</c:formatCode>
                <c:ptCount val="10"/>
                <c:pt idx="0">
                  <c:v>1106.1354850000021</c:v>
                </c:pt>
                <c:pt idx="1">
                  <c:v>1313.8021600000011</c:v>
                </c:pt>
                <c:pt idx="2">
                  <c:v>1507.6156900000001</c:v>
                </c:pt>
                <c:pt idx="3">
                  <c:v>1761.189150000002</c:v>
                </c:pt>
                <c:pt idx="4">
                  <c:v>1905.6585199999979</c:v>
                </c:pt>
                <c:pt idx="5">
                  <c:v>2014.307799999998</c:v>
                </c:pt>
                <c:pt idx="6">
                  <c:v>2138.999990000003</c:v>
                </c:pt>
                <c:pt idx="7">
                  <c:v>2248.9354300000018</c:v>
                </c:pt>
                <c:pt idx="8">
                  <c:v>2300.5563100000031</c:v>
                </c:pt>
                <c:pt idx="9">
                  <c:v>2395.9826400000029</c:v>
                </c:pt>
              </c:numCache>
            </c:numRef>
          </c:yVal>
          <c:smooth val="0"/>
          <c:extLst>
            <c:ext xmlns:c16="http://schemas.microsoft.com/office/drawing/2014/chart" uri="{C3380CC4-5D6E-409C-BE32-E72D297353CC}">
              <c16:uniqueId val="{00000001-F35C-4C3F-996F-02BB0734E7DF}"/>
            </c:ext>
          </c:extLst>
        </c:ser>
        <c:ser>
          <c:idx val="2"/>
          <c:order val="2"/>
          <c:tx>
            <c:strRef>
              <c:f>Sheet1!$L$68</c:f>
              <c:strCache>
                <c:ptCount val="1"/>
                <c:pt idx="0">
                  <c:v>ML+</c:v>
                </c:pt>
              </c:strCache>
            </c:strRef>
          </c:tx>
          <c:spPr>
            <a:ln w="19050" cap="rnd">
              <a:solidFill>
                <a:srgbClr val="7030A0"/>
              </a:solidFill>
              <a:prstDash val="sysDash"/>
              <a:round/>
            </a:ln>
            <a:effectLst/>
          </c:spPr>
          <c:marker>
            <c:symbol val="none"/>
          </c:marker>
          <c:xVal>
            <c:numRef>
              <c:f>Sheet1!$I$69:$I$78</c:f>
              <c:numCache>
                <c:formatCode>General</c:formatCode>
                <c:ptCount val="10"/>
                <c:pt idx="0">
                  <c:v>270</c:v>
                </c:pt>
                <c:pt idx="1">
                  <c:v>348.22219999999999</c:v>
                </c:pt>
                <c:pt idx="2">
                  <c:v>426.44439999999997</c:v>
                </c:pt>
                <c:pt idx="3">
                  <c:v>504.66669999999999</c:v>
                </c:pt>
                <c:pt idx="4">
                  <c:v>582.88890000000004</c:v>
                </c:pt>
                <c:pt idx="5">
                  <c:v>661.11109999999996</c:v>
                </c:pt>
                <c:pt idx="6">
                  <c:v>739.33330000000001</c:v>
                </c:pt>
                <c:pt idx="7">
                  <c:v>817.55560000000003</c:v>
                </c:pt>
                <c:pt idx="8">
                  <c:v>895.77779999999996</c:v>
                </c:pt>
                <c:pt idx="9">
                  <c:v>974</c:v>
                </c:pt>
              </c:numCache>
            </c:numRef>
          </c:xVal>
          <c:yVal>
            <c:numRef>
              <c:f>Sheet1!$L$69:$L$78</c:f>
              <c:numCache>
                <c:formatCode>General</c:formatCode>
                <c:ptCount val="10"/>
                <c:pt idx="0">
                  <c:v>993.5414670000016</c:v>
                </c:pt>
                <c:pt idx="1">
                  <c:v>1210.1292000000001</c:v>
                </c:pt>
                <c:pt idx="2">
                  <c:v>1467.37715</c:v>
                </c:pt>
                <c:pt idx="3">
                  <c:v>1712.9163400000009</c:v>
                </c:pt>
                <c:pt idx="4">
                  <c:v>1864.611939999998</c:v>
                </c:pt>
                <c:pt idx="5">
                  <c:v>2002.625559999999</c:v>
                </c:pt>
                <c:pt idx="6">
                  <c:v>2135.573060000002</c:v>
                </c:pt>
                <c:pt idx="7">
                  <c:v>2272.6662400000018</c:v>
                </c:pt>
                <c:pt idx="8">
                  <c:v>2365.8696100000029</c:v>
                </c:pt>
                <c:pt idx="9">
                  <c:v>2484.358460000004</c:v>
                </c:pt>
              </c:numCache>
            </c:numRef>
          </c:yVal>
          <c:smooth val="0"/>
          <c:extLst>
            <c:ext xmlns:c16="http://schemas.microsoft.com/office/drawing/2014/chart" uri="{C3380CC4-5D6E-409C-BE32-E72D297353CC}">
              <c16:uniqueId val="{00000002-F35C-4C3F-996F-02BB0734E7DF}"/>
            </c:ext>
          </c:extLst>
        </c:ser>
        <c:ser>
          <c:idx val="3"/>
          <c:order val="3"/>
          <c:tx>
            <c:strRef>
              <c:f>Sheet1!$M$68</c:f>
              <c:strCache>
                <c:ptCount val="1"/>
                <c:pt idx="0">
                  <c:v>ML++</c:v>
                </c:pt>
              </c:strCache>
            </c:strRef>
          </c:tx>
          <c:spPr>
            <a:ln w="19050" cap="rnd">
              <a:solidFill>
                <a:schemeClr val="accent6">
                  <a:lumMod val="50000"/>
                </a:schemeClr>
              </a:solidFill>
              <a:prstDash val="lgDashDotDot"/>
              <a:bevel/>
            </a:ln>
            <a:effectLst/>
          </c:spPr>
          <c:marker>
            <c:symbol val="none"/>
          </c:marker>
          <c:xVal>
            <c:numRef>
              <c:f>Sheet1!$I$69:$I$78</c:f>
              <c:numCache>
                <c:formatCode>General</c:formatCode>
                <c:ptCount val="10"/>
                <c:pt idx="0">
                  <c:v>270</c:v>
                </c:pt>
                <c:pt idx="1">
                  <c:v>348.22219999999999</c:v>
                </c:pt>
                <c:pt idx="2">
                  <c:v>426.44439999999997</c:v>
                </c:pt>
                <c:pt idx="3">
                  <c:v>504.66669999999999</c:v>
                </c:pt>
                <c:pt idx="4">
                  <c:v>582.88890000000004</c:v>
                </c:pt>
                <c:pt idx="5">
                  <c:v>661.11109999999996</c:v>
                </c:pt>
                <c:pt idx="6">
                  <c:v>739.33330000000001</c:v>
                </c:pt>
                <c:pt idx="7">
                  <c:v>817.55560000000003</c:v>
                </c:pt>
                <c:pt idx="8">
                  <c:v>895.77779999999996</c:v>
                </c:pt>
                <c:pt idx="9">
                  <c:v>974</c:v>
                </c:pt>
              </c:numCache>
            </c:numRef>
          </c:xVal>
          <c:yVal>
            <c:numRef>
              <c:f>Sheet1!$M$69:$M$78</c:f>
              <c:numCache>
                <c:formatCode>General</c:formatCode>
                <c:ptCount val="10"/>
                <c:pt idx="0">
                  <c:v>1047.858823479746</c:v>
                </c:pt>
                <c:pt idx="1">
                  <c:v>1232.952040561205</c:v>
                </c:pt>
                <c:pt idx="2">
                  <c:v>1475.5522570052919</c:v>
                </c:pt>
                <c:pt idx="3">
                  <c:v>1668.8003593480139</c:v>
                </c:pt>
                <c:pt idx="4">
                  <c:v>1843.9954406492641</c:v>
                </c:pt>
                <c:pt idx="5">
                  <c:v>2000.886563202155</c:v>
                </c:pt>
                <c:pt idx="6">
                  <c:v>2141.3848023245841</c:v>
                </c:pt>
                <c:pt idx="7">
                  <c:v>2265.9524483019582</c:v>
                </c:pt>
                <c:pt idx="8">
                  <c:v>2378.621545158011</c:v>
                </c:pt>
                <c:pt idx="9">
                  <c:v>2537.467294432869</c:v>
                </c:pt>
              </c:numCache>
            </c:numRef>
          </c:yVal>
          <c:smooth val="0"/>
          <c:extLst>
            <c:ext xmlns:c16="http://schemas.microsoft.com/office/drawing/2014/chart" uri="{C3380CC4-5D6E-409C-BE32-E72D297353CC}">
              <c16:uniqueId val="{00000003-F35C-4C3F-996F-02BB0734E7DF}"/>
            </c:ext>
          </c:extLst>
        </c:ser>
        <c:dLbls>
          <c:showLegendKey val="0"/>
          <c:showVal val="0"/>
          <c:showCatName val="0"/>
          <c:showSerName val="0"/>
          <c:showPercent val="0"/>
          <c:showBubbleSize val="0"/>
        </c:dLbls>
        <c:axId val="1699834976"/>
        <c:axId val="1699818656"/>
      </c:scatterChart>
      <c:valAx>
        <c:axId val="1699834976"/>
        <c:scaling>
          <c:orientation val="minMax"/>
          <c:max val="1000"/>
          <c:min val="2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99818656"/>
        <c:crosses val="autoZero"/>
        <c:crossBetween val="midCat"/>
      </c:valAx>
      <c:valAx>
        <c:axId val="1699818656"/>
        <c:scaling>
          <c:orientation val="minMax"/>
          <c:max val="2600"/>
          <c:min val="9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99834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Internal</a:t>
            </a:r>
            <a:r>
              <a:rPr lang="en-US" altLang="zh-CN" baseline="0" dirty="0"/>
              <a:t> Energy</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manualLayout>
          <c:layoutTarget val="inner"/>
          <c:xMode val="edge"/>
          <c:yMode val="edge"/>
          <c:x val="0.18311521950355258"/>
          <c:y val="0.20144402929781072"/>
          <c:w val="0.74721256290663451"/>
          <c:h val="0.684589227832057"/>
        </c:manualLayout>
      </c:layout>
      <c:scatterChart>
        <c:scatterStyle val="lineMarker"/>
        <c:varyColors val="0"/>
        <c:ser>
          <c:idx val="0"/>
          <c:order val="0"/>
          <c:tx>
            <c:strRef>
              <c:f>Sheet1!$L$1870</c:f>
              <c:strCache>
                <c:ptCount val="1"/>
                <c:pt idx="0">
                  <c:v>experimental data</c:v>
                </c:pt>
              </c:strCache>
            </c:strRef>
          </c:tx>
          <c:spPr>
            <a:ln w="19050" cap="rnd">
              <a:solidFill>
                <a:srgbClr val="FF0000"/>
              </a:solidFill>
              <a:prstDash val="lgDash"/>
              <a:round/>
            </a:ln>
            <a:effectLst/>
          </c:spPr>
          <c:marker>
            <c:symbol val="none"/>
          </c:marker>
          <c:xVal>
            <c:numRef>
              <c:f>Sheet1!$K$1871:$K$1880</c:f>
              <c:numCache>
                <c:formatCode>General</c:formatCode>
                <c:ptCount val="10"/>
                <c:pt idx="0">
                  <c:v>395.4</c:v>
                </c:pt>
                <c:pt idx="1">
                  <c:v>433.91109999999998</c:v>
                </c:pt>
                <c:pt idx="2">
                  <c:v>472.42219999999998</c:v>
                </c:pt>
                <c:pt idx="3">
                  <c:v>510.93329999999997</c:v>
                </c:pt>
                <c:pt idx="4">
                  <c:v>549.44439999999997</c:v>
                </c:pt>
                <c:pt idx="5">
                  <c:v>587.9556</c:v>
                </c:pt>
                <c:pt idx="6">
                  <c:v>626.46669999999995</c:v>
                </c:pt>
                <c:pt idx="7">
                  <c:v>664.9778</c:v>
                </c:pt>
                <c:pt idx="8">
                  <c:v>703.48889999999994</c:v>
                </c:pt>
                <c:pt idx="9">
                  <c:v>742</c:v>
                </c:pt>
              </c:numCache>
            </c:numRef>
          </c:xVal>
          <c:yVal>
            <c:numRef>
              <c:f>Sheet1!$L$1871:$L$1880</c:f>
              <c:numCache>
                <c:formatCode>General</c:formatCode>
                <c:ptCount val="10"/>
                <c:pt idx="0">
                  <c:v>-1147000</c:v>
                </c:pt>
                <c:pt idx="1">
                  <c:v>-1119900</c:v>
                </c:pt>
                <c:pt idx="2">
                  <c:v>-1091700</c:v>
                </c:pt>
                <c:pt idx="3">
                  <c:v>-1062300</c:v>
                </c:pt>
                <c:pt idx="4">
                  <c:v>-1031600</c:v>
                </c:pt>
                <c:pt idx="5">
                  <c:v>-999620</c:v>
                </c:pt>
                <c:pt idx="6">
                  <c:v>-966150</c:v>
                </c:pt>
                <c:pt idx="7">
                  <c:v>-930970</c:v>
                </c:pt>
                <c:pt idx="8">
                  <c:v>-893520</c:v>
                </c:pt>
                <c:pt idx="9">
                  <c:v>-852320</c:v>
                </c:pt>
              </c:numCache>
            </c:numRef>
          </c:yVal>
          <c:smooth val="0"/>
          <c:extLst>
            <c:ext xmlns:c16="http://schemas.microsoft.com/office/drawing/2014/chart" uri="{C3380CC4-5D6E-409C-BE32-E72D297353CC}">
              <c16:uniqueId val="{00000000-C200-47F0-9416-0599681D8312}"/>
            </c:ext>
          </c:extLst>
        </c:ser>
        <c:ser>
          <c:idx val="1"/>
          <c:order val="1"/>
          <c:tx>
            <c:strRef>
              <c:f>Sheet1!$M$1870</c:f>
              <c:strCache>
                <c:ptCount val="1"/>
                <c:pt idx="0">
                  <c:v>ML</c:v>
                </c:pt>
              </c:strCache>
            </c:strRef>
          </c:tx>
          <c:spPr>
            <a:ln w="19050" cap="rnd">
              <a:solidFill>
                <a:schemeClr val="accent5"/>
              </a:solidFill>
              <a:round/>
            </a:ln>
            <a:effectLst/>
          </c:spPr>
          <c:marker>
            <c:symbol val="none"/>
          </c:marker>
          <c:xVal>
            <c:numRef>
              <c:f>Sheet1!$K$1871:$K$1880</c:f>
              <c:numCache>
                <c:formatCode>General</c:formatCode>
                <c:ptCount val="10"/>
                <c:pt idx="0">
                  <c:v>395.4</c:v>
                </c:pt>
                <c:pt idx="1">
                  <c:v>433.91109999999998</c:v>
                </c:pt>
                <c:pt idx="2">
                  <c:v>472.42219999999998</c:v>
                </c:pt>
                <c:pt idx="3">
                  <c:v>510.93329999999997</c:v>
                </c:pt>
                <c:pt idx="4">
                  <c:v>549.44439999999997</c:v>
                </c:pt>
                <c:pt idx="5">
                  <c:v>587.9556</c:v>
                </c:pt>
                <c:pt idx="6">
                  <c:v>626.46669999999995</c:v>
                </c:pt>
                <c:pt idx="7">
                  <c:v>664.9778</c:v>
                </c:pt>
                <c:pt idx="8">
                  <c:v>703.48889999999994</c:v>
                </c:pt>
                <c:pt idx="9">
                  <c:v>742</c:v>
                </c:pt>
              </c:numCache>
            </c:numRef>
          </c:xVal>
          <c:yVal>
            <c:numRef>
              <c:f>Sheet1!$M$1871:$M$1880</c:f>
              <c:numCache>
                <c:formatCode>General</c:formatCode>
                <c:ptCount val="10"/>
                <c:pt idx="0">
                  <c:v>-1109424</c:v>
                </c:pt>
                <c:pt idx="1">
                  <c:v>-1104858.1000000001</c:v>
                </c:pt>
                <c:pt idx="2">
                  <c:v>-1072739</c:v>
                </c:pt>
                <c:pt idx="3">
                  <c:v>-1043052.9</c:v>
                </c:pt>
                <c:pt idx="4">
                  <c:v>-1015908</c:v>
                </c:pt>
                <c:pt idx="5">
                  <c:v>-977103</c:v>
                </c:pt>
                <c:pt idx="6">
                  <c:v>-945985.6</c:v>
                </c:pt>
                <c:pt idx="7">
                  <c:v>-909225.6</c:v>
                </c:pt>
                <c:pt idx="8">
                  <c:v>-871925.1</c:v>
                </c:pt>
                <c:pt idx="9">
                  <c:v>-843101.3833333333</c:v>
                </c:pt>
              </c:numCache>
            </c:numRef>
          </c:yVal>
          <c:smooth val="0"/>
          <c:extLst>
            <c:ext xmlns:c16="http://schemas.microsoft.com/office/drawing/2014/chart" uri="{C3380CC4-5D6E-409C-BE32-E72D297353CC}">
              <c16:uniqueId val="{00000001-C200-47F0-9416-0599681D8312}"/>
            </c:ext>
          </c:extLst>
        </c:ser>
        <c:ser>
          <c:idx val="2"/>
          <c:order val="2"/>
          <c:tx>
            <c:strRef>
              <c:f>Sheet1!$N$1870</c:f>
              <c:strCache>
                <c:ptCount val="1"/>
                <c:pt idx="0">
                  <c:v>ML+</c:v>
                </c:pt>
              </c:strCache>
            </c:strRef>
          </c:tx>
          <c:spPr>
            <a:ln w="19050" cap="rnd">
              <a:solidFill>
                <a:srgbClr val="7030A0"/>
              </a:solidFill>
              <a:prstDash val="sysDash"/>
              <a:round/>
            </a:ln>
            <a:effectLst/>
          </c:spPr>
          <c:marker>
            <c:symbol val="none"/>
          </c:marker>
          <c:xVal>
            <c:numRef>
              <c:f>Sheet1!$K$1871:$K$1880</c:f>
              <c:numCache>
                <c:formatCode>General</c:formatCode>
                <c:ptCount val="10"/>
                <c:pt idx="0">
                  <c:v>395.4</c:v>
                </c:pt>
                <c:pt idx="1">
                  <c:v>433.91109999999998</c:v>
                </c:pt>
                <c:pt idx="2">
                  <c:v>472.42219999999998</c:v>
                </c:pt>
                <c:pt idx="3">
                  <c:v>510.93329999999997</c:v>
                </c:pt>
                <c:pt idx="4">
                  <c:v>549.44439999999997</c:v>
                </c:pt>
                <c:pt idx="5">
                  <c:v>587.9556</c:v>
                </c:pt>
                <c:pt idx="6">
                  <c:v>626.46669999999995</c:v>
                </c:pt>
                <c:pt idx="7">
                  <c:v>664.9778</c:v>
                </c:pt>
                <c:pt idx="8">
                  <c:v>703.48889999999994</c:v>
                </c:pt>
                <c:pt idx="9">
                  <c:v>742</c:v>
                </c:pt>
              </c:numCache>
            </c:numRef>
          </c:xVal>
          <c:yVal>
            <c:numRef>
              <c:f>Sheet1!$N$1871:$N$1880</c:f>
              <c:numCache>
                <c:formatCode>General</c:formatCode>
                <c:ptCount val="10"/>
                <c:pt idx="0">
                  <c:v>-1114204</c:v>
                </c:pt>
                <c:pt idx="1">
                  <c:v>-1095709</c:v>
                </c:pt>
                <c:pt idx="2">
                  <c:v>-1068298.7</c:v>
                </c:pt>
                <c:pt idx="3">
                  <c:v>-1035098.6</c:v>
                </c:pt>
                <c:pt idx="4">
                  <c:v>-1011398.4</c:v>
                </c:pt>
                <c:pt idx="5">
                  <c:v>-973214.8</c:v>
                </c:pt>
                <c:pt idx="6">
                  <c:v>-945116.1</c:v>
                </c:pt>
                <c:pt idx="7">
                  <c:v>-910488.8</c:v>
                </c:pt>
                <c:pt idx="8">
                  <c:v>-869030.7</c:v>
                </c:pt>
                <c:pt idx="9">
                  <c:v>-837609.2333333334</c:v>
                </c:pt>
              </c:numCache>
            </c:numRef>
          </c:yVal>
          <c:smooth val="0"/>
          <c:extLst>
            <c:ext xmlns:c16="http://schemas.microsoft.com/office/drawing/2014/chart" uri="{C3380CC4-5D6E-409C-BE32-E72D297353CC}">
              <c16:uniqueId val="{00000002-C200-47F0-9416-0599681D8312}"/>
            </c:ext>
          </c:extLst>
        </c:ser>
        <c:ser>
          <c:idx val="3"/>
          <c:order val="3"/>
          <c:tx>
            <c:strRef>
              <c:f>Sheet1!$O$1870</c:f>
              <c:strCache>
                <c:ptCount val="1"/>
                <c:pt idx="0">
                  <c:v>ML++</c:v>
                </c:pt>
              </c:strCache>
            </c:strRef>
          </c:tx>
          <c:spPr>
            <a:ln w="19050" cap="rnd">
              <a:solidFill>
                <a:schemeClr val="accent6">
                  <a:lumMod val="75000"/>
                </a:schemeClr>
              </a:solidFill>
              <a:prstDash val="lgDashDotDot"/>
              <a:round/>
            </a:ln>
            <a:effectLst/>
          </c:spPr>
          <c:marker>
            <c:symbol val="none"/>
          </c:marker>
          <c:xVal>
            <c:numRef>
              <c:f>Sheet1!$K$1871:$K$1880</c:f>
              <c:numCache>
                <c:formatCode>General</c:formatCode>
                <c:ptCount val="10"/>
                <c:pt idx="0">
                  <c:v>395.4</c:v>
                </c:pt>
                <c:pt idx="1">
                  <c:v>433.91109999999998</c:v>
                </c:pt>
                <c:pt idx="2">
                  <c:v>472.42219999999998</c:v>
                </c:pt>
                <c:pt idx="3">
                  <c:v>510.93329999999997</c:v>
                </c:pt>
                <c:pt idx="4">
                  <c:v>549.44439999999997</c:v>
                </c:pt>
                <c:pt idx="5">
                  <c:v>587.9556</c:v>
                </c:pt>
                <c:pt idx="6">
                  <c:v>626.46669999999995</c:v>
                </c:pt>
                <c:pt idx="7">
                  <c:v>664.9778</c:v>
                </c:pt>
                <c:pt idx="8">
                  <c:v>703.48889999999994</c:v>
                </c:pt>
                <c:pt idx="9">
                  <c:v>742</c:v>
                </c:pt>
              </c:numCache>
            </c:numRef>
          </c:xVal>
          <c:yVal>
            <c:numRef>
              <c:f>Sheet1!$O$1871:$O$1880</c:f>
              <c:numCache>
                <c:formatCode>General</c:formatCode>
                <c:ptCount val="10"/>
                <c:pt idx="0">
                  <c:v>-1132780.90609617</c:v>
                </c:pt>
                <c:pt idx="1">
                  <c:v>-1105181.664675056</c:v>
                </c:pt>
                <c:pt idx="2">
                  <c:v>-1078809.9734959421</c:v>
                </c:pt>
                <c:pt idx="3">
                  <c:v>-1051678.896708783</c:v>
                </c:pt>
                <c:pt idx="4">
                  <c:v>-1023814.660671144</c:v>
                </c:pt>
                <c:pt idx="5">
                  <c:v>-993482.7069266442</c:v>
                </c:pt>
                <c:pt idx="6">
                  <c:v>-963532.05599660263</c:v>
                </c:pt>
                <c:pt idx="7">
                  <c:v>-928956.06482559245</c:v>
                </c:pt>
                <c:pt idx="8">
                  <c:v>-892072.6832947284</c:v>
                </c:pt>
                <c:pt idx="9">
                  <c:v>-859890.81010635081</c:v>
                </c:pt>
              </c:numCache>
            </c:numRef>
          </c:yVal>
          <c:smooth val="0"/>
          <c:extLst>
            <c:ext xmlns:c16="http://schemas.microsoft.com/office/drawing/2014/chart" uri="{C3380CC4-5D6E-409C-BE32-E72D297353CC}">
              <c16:uniqueId val="{00000003-C200-47F0-9416-0599681D8312}"/>
            </c:ext>
          </c:extLst>
        </c:ser>
        <c:dLbls>
          <c:showLegendKey val="0"/>
          <c:showVal val="0"/>
          <c:showCatName val="0"/>
          <c:showSerName val="0"/>
          <c:showPercent val="0"/>
          <c:showBubbleSize val="0"/>
        </c:dLbls>
        <c:axId val="1854799952"/>
        <c:axId val="1854796592"/>
      </c:scatterChart>
      <c:valAx>
        <c:axId val="1854799952"/>
        <c:scaling>
          <c:orientation val="minMax"/>
          <c:max val="750"/>
          <c:min val="38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54796592"/>
        <c:crosses val="autoZero"/>
        <c:crossBetween val="midCat"/>
      </c:valAx>
      <c:valAx>
        <c:axId val="1854796592"/>
        <c:scaling>
          <c:orientation val="minMax"/>
          <c:max val="-800000"/>
          <c:min val="-1180000.000000000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8547999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Internal Energy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Sheet1!$AG$1691</c:f>
              <c:strCache>
                <c:ptCount val="1"/>
                <c:pt idx="0">
                  <c:v>experimental data</c:v>
                </c:pt>
              </c:strCache>
            </c:strRef>
          </c:tx>
          <c:spPr>
            <a:ln w="19050" cap="rnd">
              <a:solidFill>
                <a:srgbClr val="FF0000"/>
              </a:solidFill>
              <a:prstDash val="lgDash"/>
              <a:round/>
            </a:ln>
            <a:effectLst/>
          </c:spPr>
          <c:marker>
            <c:symbol val="none"/>
          </c:marker>
          <c:xVal>
            <c:numRef>
              <c:f>Sheet1!$AF$1692:$AF$1701</c:f>
              <c:numCache>
                <c:formatCode>General</c:formatCode>
                <c:ptCount val="10"/>
                <c:pt idx="0">
                  <c:v>351.9</c:v>
                </c:pt>
                <c:pt idx="1">
                  <c:v>401.57780000000002</c:v>
                </c:pt>
                <c:pt idx="2">
                  <c:v>451.25560000000002</c:v>
                </c:pt>
                <c:pt idx="3">
                  <c:v>500.93329999999997</c:v>
                </c:pt>
                <c:pt idx="4">
                  <c:v>550.61109999999996</c:v>
                </c:pt>
                <c:pt idx="5">
                  <c:v>600.28890000000001</c:v>
                </c:pt>
                <c:pt idx="6">
                  <c:v>649.96669999999995</c:v>
                </c:pt>
                <c:pt idx="7">
                  <c:v>699.64440000000002</c:v>
                </c:pt>
                <c:pt idx="8">
                  <c:v>749.32219999999995</c:v>
                </c:pt>
                <c:pt idx="9">
                  <c:v>799</c:v>
                </c:pt>
              </c:numCache>
            </c:numRef>
          </c:xVal>
          <c:yVal>
            <c:numRef>
              <c:f>Sheet1!$AG$1692:$AG$1701</c:f>
              <c:numCache>
                <c:formatCode>General</c:formatCode>
                <c:ptCount val="10"/>
                <c:pt idx="0">
                  <c:v>-1205500</c:v>
                </c:pt>
                <c:pt idx="1">
                  <c:v>-1163500</c:v>
                </c:pt>
                <c:pt idx="2">
                  <c:v>-1120100</c:v>
                </c:pt>
                <c:pt idx="3">
                  <c:v>-1075100</c:v>
                </c:pt>
                <c:pt idx="4">
                  <c:v>-1028100</c:v>
                </c:pt>
                <c:pt idx="5">
                  <c:v>-978920</c:v>
                </c:pt>
                <c:pt idx="6">
                  <c:v>-927270</c:v>
                </c:pt>
                <c:pt idx="7">
                  <c:v>-872740</c:v>
                </c:pt>
                <c:pt idx="8">
                  <c:v>-814660</c:v>
                </c:pt>
                <c:pt idx="9">
                  <c:v>-751470</c:v>
                </c:pt>
              </c:numCache>
            </c:numRef>
          </c:yVal>
          <c:smooth val="0"/>
          <c:extLst>
            <c:ext xmlns:c16="http://schemas.microsoft.com/office/drawing/2014/chart" uri="{C3380CC4-5D6E-409C-BE32-E72D297353CC}">
              <c16:uniqueId val="{00000000-93C6-468D-BF19-8B0691559CFB}"/>
            </c:ext>
          </c:extLst>
        </c:ser>
        <c:ser>
          <c:idx val="1"/>
          <c:order val="1"/>
          <c:tx>
            <c:strRef>
              <c:f>Sheet1!$AH$1691</c:f>
              <c:strCache>
                <c:ptCount val="1"/>
                <c:pt idx="0">
                  <c:v>QSPR model </c:v>
                </c:pt>
              </c:strCache>
            </c:strRef>
          </c:tx>
          <c:spPr>
            <a:ln w="19050" cap="rnd">
              <a:solidFill>
                <a:schemeClr val="accent5"/>
              </a:solidFill>
              <a:round/>
            </a:ln>
            <a:effectLst/>
          </c:spPr>
          <c:marker>
            <c:symbol val="none"/>
          </c:marker>
          <c:xVal>
            <c:numRef>
              <c:f>Sheet1!$AF$1692:$AF$1701</c:f>
              <c:numCache>
                <c:formatCode>General</c:formatCode>
                <c:ptCount val="10"/>
                <c:pt idx="0">
                  <c:v>351.9</c:v>
                </c:pt>
                <c:pt idx="1">
                  <c:v>401.57780000000002</c:v>
                </c:pt>
                <c:pt idx="2">
                  <c:v>451.25560000000002</c:v>
                </c:pt>
                <c:pt idx="3">
                  <c:v>500.93329999999997</c:v>
                </c:pt>
                <c:pt idx="4">
                  <c:v>550.61109999999996</c:v>
                </c:pt>
                <c:pt idx="5">
                  <c:v>600.28890000000001</c:v>
                </c:pt>
                <c:pt idx="6">
                  <c:v>649.96669999999995</c:v>
                </c:pt>
                <c:pt idx="7">
                  <c:v>699.64440000000002</c:v>
                </c:pt>
                <c:pt idx="8">
                  <c:v>749.32219999999995</c:v>
                </c:pt>
                <c:pt idx="9">
                  <c:v>799</c:v>
                </c:pt>
              </c:numCache>
            </c:numRef>
          </c:xVal>
          <c:yVal>
            <c:numRef>
              <c:f>Sheet1!$AH$1692:$AH$1701</c:f>
              <c:numCache>
                <c:formatCode>General</c:formatCode>
                <c:ptCount val="10"/>
                <c:pt idx="0">
                  <c:v>-1182276</c:v>
                </c:pt>
                <c:pt idx="1">
                  <c:v>-1154978</c:v>
                </c:pt>
                <c:pt idx="2">
                  <c:v>-1111057.1000000001</c:v>
                </c:pt>
                <c:pt idx="3">
                  <c:v>-1063941.8</c:v>
                </c:pt>
                <c:pt idx="4">
                  <c:v>-995259.25730000006</c:v>
                </c:pt>
                <c:pt idx="5">
                  <c:v>-939724.78</c:v>
                </c:pt>
                <c:pt idx="6">
                  <c:v>-886433.62</c:v>
                </c:pt>
                <c:pt idx="7">
                  <c:v>-841376.7</c:v>
                </c:pt>
                <c:pt idx="8">
                  <c:v>-764704.66</c:v>
                </c:pt>
                <c:pt idx="9">
                  <c:v>-695976.05</c:v>
                </c:pt>
              </c:numCache>
            </c:numRef>
          </c:yVal>
          <c:smooth val="0"/>
          <c:extLst>
            <c:ext xmlns:c16="http://schemas.microsoft.com/office/drawing/2014/chart" uri="{C3380CC4-5D6E-409C-BE32-E72D297353CC}">
              <c16:uniqueId val="{00000001-93C6-468D-BF19-8B0691559CFB}"/>
            </c:ext>
          </c:extLst>
        </c:ser>
        <c:ser>
          <c:idx val="2"/>
          <c:order val="2"/>
          <c:tx>
            <c:strRef>
              <c:f>Sheet1!$AI$1691</c:f>
              <c:strCache>
                <c:ptCount val="1"/>
                <c:pt idx="0">
                  <c:v>QSPR+</c:v>
                </c:pt>
              </c:strCache>
            </c:strRef>
          </c:tx>
          <c:spPr>
            <a:ln w="19050" cap="rnd">
              <a:solidFill>
                <a:srgbClr val="7030A0"/>
              </a:solidFill>
              <a:prstDash val="sysDash"/>
              <a:round/>
            </a:ln>
            <a:effectLst/>
          </c:spPr>
          <c:marker>
            <c:symbol val="none"/>
          </c:marker>
          <c:xVal>
            <c:numRef>
              <c:f>Sheet1!$AF$1692:$AF$1701</c:f>
              <c:numCache>
                <c:formatCode>General</c:formatCode>
                <c:ptCount val="10"/>
                <c:pt idx="0">
                  <c:v>351.9</c:v>
                </c:pt>
                <c:pt idx="1">
                  <c:v>401.57780000000002</c:v>
                </c:pt>
                <c:pt idx="2">
                  <c:v>451.25560000000002</c:v>
                </c:pt>
                <c:pt idx="3">
                  <c:v>500.93329999999997</c:v>
                </c:pt>
                <c:pt idx="4">
                  <c:v>550.61109999999996</c:v>
                </c:pt>
                <c:pt idx="5">
                  <c:v>600.28890000000001</c:v>
                </c:pt>
                <c:pt idx="6">
                  <c:v>649.96669999999995</c:v>
                </c:pt>
                <c:pt idx="7">
                  <c:v>699.64440000000002</c:v>
                </c:pt>
                <c:pt idx="8">
                  <c:v>749.32219999999995</c:v>
                </c:pt>
                <c:pt idx="9">
                  <c:v>799</c:v>
                </c:pt>
              </c:numCache>
            </c:numRef>
          </c:xVal>
          <c:yVal>
            <c:numRef>
              <c:f>Sheet1!$AI$1692:$AI$1701</c:f>
              <c:numCache>
                <c:formatCode>General</c:formatCode>
                <c:ptCount val="10"/>
                <c:pt idx="0">
                  <c:v>-1190906</c:v>
                </c:pt>
                <c:pt idx="1">
                  <c:v>-1150911</c:v>
                </c:pt>
                <c:pt idx="2">
                  <c:v>-1117435</c:v>
                </c:pt>
                <c:pt idx="3">
                  <c:v>-1074985.3</c:v>
                </c:pt>
                <c:pt idx="4">
                  <c:v>-1027497.8</c:v>
                </c:pt>
                <c:pt idx="5">
                  <c:v>-974642.7</c:v>
                </c:pt>
                <c:pt idx="6">
                  <c:v>-920182.7</c:v>
                </c:pt>
                <c:pt idx="7">
                  <c:v>-870683</c:v>
                </c:pt>
                <c:pt idx="8">
                  <c:v>-810544.5</c:v>
                </c:pt>
                <c:pt idx="9">
                  <c:v>-742436.4</c:v>
                </c:pt>
              </c:numCache>
            </c:numRef>
          </c:yVal>
          <c:smooth val="0"/>
          <c:extLst>
            <c:ext xmlns:c16="http://schemas.microsoft.com/office/drawing/2014/chart" uri="{C3380CC4-5D6E-409C-BE32-E72D297353CC}">
              <c16:uniqueId val="{00000002-93C6-468D-BF19-8B0691559CFB}"/>
            </c:ext>
          </c:extLst>
        </c:ser>
        <c:dLbls>
          <c:showLegendKey val="0"/>
          <c:showVal val="0"/>
          <c:showCatName val="0"/>
          <c:showSerName val="0"/>
          <c:showPercent val="0"/>
          <c:showBubbleSize val="0"/>
        </c:dLbls>
        <c:axId val="256188159"/>
        <c:axId val="256184799"/>
      </c:scatterChart>
      <c:valAx>
        <c:axId val="256188159"/>
        <c:scaling>
          <c:orientation val="minMax"/>
          <c:max val="800"/>
          <c:min val="3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84799"/>
        <c:crosses val="autoZero"/>
        <c:crossBetween val="midCat"/>
      </c:valAx>
      <c:valAx>
        <c:axId val="256184799"/>
        <c:scaling>
          <c:orientation val="minMax"/>
          <c:max val="-690000"/>
          <c:min val="-121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881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Heat Capacity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smoothMarker"/>
        <c:varyColors val="0"/>
        <c:ser>
          <c:idx val="0"/>
          <c:order val="0"/>
          <c:tx>
            <c:strRef>
              <c:f>Sheet1!$I$1348</c:f>
              <c:strCache>
                <c:ptCount val="1"/>
                <c:pt idx="0">
                  <c:v>experimental data</c:v>
                </c:pt>
              </c:strCache>
            </c:strRef>
          </c:tx>
          <c:spPr>
            <a:ln w="19050" cap="rnd">
              <a:solidFill>
                <a:srgbClr val="FF0000"/>
              </a:solidFill>
              <a:prstDash val="lgDash"/>
              <a:round/>
            </a:ln>
            <a:effectLst/>
          </c:spPr>
          <c:marker>
            <c:symbol val="none"/>
          </c:marker>
          <c:xVal>
            <c:numRef>
              <c:f>Sheet1!$H$1349:$H$1358</c:f>
              <c:numCache>
                <c:formatCode>General</c:formatCode>
                <c:ptCount val="10"/>
                <c:pt idx="0">
                  <c:v>200</c:v>
                </c:pt>
                <c:pt idx="1">
                  <c:v>234.5556</c:v>
                </c:pt>
                <c:pt idx="2">
                  <c:v>269.11110000000002</c:v>
                </c:pt>
                <c:pt idx="3">
                  <c:v>303.66669999999999</c:v>
                </c:pt>
                <c:pt idx="4">
                  <c:v>338.22219999999999</c:v>
                </c:pt>
                <c:pt idx="5">
                  <c:v>372.77780000000001</c:v>
                </c:pt>
                <c:pt idx="6">
                  <c:v>407.33330000000001</c:v>
                </c:pt>
                <c:pt idx="7">
                  <c:v>441.88889999999998</c:v>
                </c:pt>
                <c:pt idx="8">
                  <c:v>476.44439999999997</c:v>
                </c:pt>
                <c:pt idx="9">
                  <c:v>511</c:v>
                </c:pt>
              </c:numCache>
            </c:numRef>
          </c:xVal>
          <c:yVal>
            <c:numRef>
              <c:f>Sheet1!$I$1349:$I$1358</c:f>
              <c:numCache>
                <c:formatCode>General</c:formatCode>
                <c:ptCount val="10"/>
                <c:pt idx="0">
                  <c:v>251.28309999999999</c:v>
                </c:pt>
                <c:pt idx="1">
                  <c:v>280.80340000000001</c:v>
                </c:pt>
                <c:pt idx="2">
                  <c:v>328.01729999999998</c:v>
                </c:pt>
                <c:pt idx="3">
                  <c:v>367.50279999999998</c:v>
                </c:pt>
                <c:pt idx="4">
                  <c:v>399.07420000000002</c:v>
                </c:pt>
                <c:pt idx="5">
                  <c:v>423.22539999999998</c:v>
                </c:pt>
                <c:pt idx="6">
                  <c:v>440.64030000000002</c:v>
                </c:pt>
                <c:pt idx="7">
                  <c:v>452.0677</c:v>
                </c:pt>
                <c:pt idx="8">
                  <c:v>458.39949999999999</c:v>
                </c:pt>
                <c:pt idx="9">
                  <c:v>460.66399999999999</c:v>
                </c:pt>
              </c:numCache>
            </c:numRef>
          </c:yVal>
          <c:smooth val="1"/>
          <c:extLst>
            <c:ext xmlns:c16="http://schemas.microsoft.com/office/drawing/2014/chart" uri="{C3380CC4-5D6E-409C-BE32-E72D297353CC}">
              <c16:uniqueId val="{00000000-FD1D-4945-80DF-31DEF779158B}"/>
            </c:ext>
          </c:extLst>
        </c:ser>
        <c:ser>
          <c:idx val="1"/>
          <c:order val="1"/>
          <c:tx>
            <c:strRef>
              <c:f>Sheet1!$J$1348</c:f>
              <c:strCache>
                <c:ptCount val="1"/>
                <c:pt idx="0">
                  <c:v>GC model</c:v>
                </c:pt>
              </c:strCache>
            </c:strRef>
          </c:tx>
          <c:spPr>
            <a:ln w="19050" cap="rnd">
              <a:solidFill>
                <a:schemeClr val="accent1"/>
              </a:solidFill>
              <a:round/>
            </a:ln>
            <a:effectLst/>
          </c:spPr>
          <c:marker>
            <c:symbol val="none"/>
          </c:marker>
          <c:xVal>
            <c:numRef>
              <c:f>Sheet1!$H$1349:$H$1358</c:f>
              <c:numCache>
                <c:formatCode>General</c:formatCode>
                <c:ptCount val="10"/>
                <c:pt idx="0">
                  <c:v>200</c:v>
                </c:pt>
                <c:pt idx="1">
                  <c:v>234.5556</c:v>
                </c:pt>
                <c:pt idx="2">
                  <c:v>269.11110000000002</c:v>
                </c:pt>
                <c:pt idx="3">
                  <c:v>303.66669999999999</c:v>
                </c:pt>
                <c:pt idx="4">
                  <c:v>338.22219999999999</c:v>
                </c:pt>
                <c:pt idx="5">
                  <c:v>372.77780000000001</c:v>
                </c:pt>
                <c:pt idx="6">
                  <c:v>407.33330000000001</c:v>
                </c:pt>
                <c:pt idx="7">
                  <c:v>441.88889999999998</c:v>
                </c:pt>
                <c:pt idx="8">
                  <c:v>476.44439999999997</c:v>
                </c:pt>
                <c:pt idx="9">
                  <c:v>511</c:v>
                </c:pt>
              </c:numCache>
            </c:numRef>
          </c:xVal>
          <c:yVal>
            <c:numRef>
              <c:f>Sheet1!$J$1349:$J$1358</c:f>
              <c:numCache>
                <c:formatCode>General</c:formatCode>
                <c:ptCount val="10"/>
                <c:pt idx="0">
                  <c:v>247.03244215444639</c:v>
                </c:pt>
                <c:pt idx="1">
                  <c:v>271.23356206722912</c:v>
                </c:pt>
                <c:pt idx="2">
                  <c:v>295.43461194470672</c:v>
                </c:pt>
                <c:pt idx="3">
                  <c:v>319.63573185748942</c:v>
                </c:pt>
                <c:pt idx="4">
                  <c:v>343.83678173496702</c:v>
                </c:pt>
                <c:pt idx="5">
                  <c:v>368.03790164774972</c:v>
                </c:pt>
                <c:pt idx="6">
                  <c:v>392.23895152522732</c:v>
                </c:pt>
                <c:pt idx="7">
                  <c:v>416.44007143801002</c:v>
                </c:pt>
                <c:pt idx="8">
                  <c:v>440.64112131548762</c:v>
                </c:pt>
                <c:pt idx="9">
                  <c:v>464.84224122827032</c:v>
                </c:pt>
              </c:numCache>
            </c:numRef>
          </c:yVal>
          <c:smooth val="1"/>
          <c:extLst>
            <c:ext xmlns:c16="http://schemas.microsoft.com/office/drawing/2014/chart" uri="{C3380CC4-5D6E-409C-BE32-E72D297353CC}">
              <c16:uniqueId val="{00000001-FD1D-4945-80DF-31DEF779158B}"/>
            </c:ext>
          </c:extLst>
        </c:ser>
        <c:dLbls>
          <c:showLegendKey val="0"/>
          <c:showVal val="0"/>
          <c:showCatName val="0"/>
          <c:showSerName val="0"/>
          <c:showPercent val="0"/>
          <c:showBubbleSize val="0"/>
        </c:dLbls>
        <c:axId val="256154079"/>
        <c:axId val="256155039"/>
      </c:scatterChart>
      <c:valAx>
        <c:axId val="256154079"/>
        <c:scaling>
          <c:orientation val="minMax"/>
          <c:max val="500"/>
          <c:min val="2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55039"/>
        <c:crosses val="autoZero"/>
        <c:crossBetween val="midCat"/>
      </c:valAx>
      <c:valAx>
        <c:axId val="256155039"/>
        <c:scaling>
          <c:orientation val="minMax"/>
          <c:min val="2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5407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dirty="0"/>
              <a:t>Gibbs Free Energy </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manualLayout>
          <c:layoutTarget val="inner"/>
          <c:xMode val="edge"/>
          <c:yMode val="edge"/>
          <c:x val="8.8488750226976359E-2"/>
          <c:y val="9.4724409448818908E-2"/>
          <c:w val="0.87411083048581195"/>
          <c:h val="0.80405274143881622"/>
        </c:manualLayout>
      </c:layout>
      <c:scatterChart>
        <c:scatterStyle val="lineMarker"/>
        <c:varyColors val="0"/>
        <c:ser>
          <c:idx val="0"/>
          <c:order val="0"/>
          <c:tx>
            <c:strRef>
              <c:f>Sheet1!$L$1483</c:f>
              <c:strCache>
                <c:ptCount val="1"/>
                <c:pt idx="0">
                  <c:v>experimental data</c:v>
                </c:pt>
              </c:strCache>
            </c:strRef>
          </c:tx>
          <c:spPr>
            <a:ln w="19050" cap="rnd">
              <a:solidFill>
                <a:srgbClr val="FF0000"/>
              </a:solidFill>
              <a:prstDash val="lgDash"/>
              <a:round/>
            </a:ln>
            <a:effectLst/>
          </c:spPr>
          <c:marker>
            <c:symbol val="none"/>
          </c:marker>
          <c:xVal>
            <c:numRef>
              <c:f>Sheet1!$K$1484:$K$1493</c:f>
              <c:numCache>
                <c:formatCode>General</c:formatCode>
                <c:ptCount val="10"/>
                <c:pt idx="0">
                  <c:v>267.76</c:v>
                </c:pt>
                <c:pt idx="1">
                  <c:v>313.00889999999998</c:v>
                </c:pt>
                <c:pt idx="2">
                  <c:v>358.25779999999997</c:v>
                </c:pt>
                <c:pt idx="3">
                  <c:v>403.50670000000002</c:v>
                </c:pt>
                <c:pt idx="4">
                  <c:v>448.75560000000002</c:v>
                </c:pt>
                <c:pt idx="5">
                  <c:v>494.00439999999998</c:v>
                </c:pt>
                <c:pt idx="6">
                  <c:v>539.25329999999997</c:v>
                </c:pt>
                <c:pt idx="7">
                  <c:v>584.50220000000002</c:v>
                </c:pt>
                <c:pt idx="8">
                  <c:v>629.75109999999995</c:v>
                </c:pt>
                <c:pt idx="9">
                  <c:v>675</c:v>
                </c:pt>
              </c:numCache>
            </c:numRef>
          </c:xVal>
          <c:yVal>
            <c:numRef>
              <c:f>Sheet1!$L$1484:$L$1493</c:f>
              <c:numCache>
                <c:formatCode>General</c:formatCode>
                <c:ptCount val="10"/>
                <c:pt idx="0">
                  <c:v>-9156.5859999999993</c:v>
                </c:pt>
                <c:pt idx="1">
                  <c:v>53815.77</c:v>
                </c:pt>
                <c:pt idx="2">
                  <c:v>114060</c:v>
                </c:pt>
                <c:pt idx="3">
                  <c:v>171759</c:v>
                </c:pt>
                <c:pt idx="4">
                  <c:v>227071</c:v>
                </c:pt>
                <c:pt idx="5">
                  <c:v>280141</c:v>
                </c:pt>
                <c:pt idx="6">
                  <c:v>331105</c:v>
                </c:pt>
                <c:pt idx="7">
                  <c:v>380094</c:v>
                </c:pt>
                <c:pt idx="8">
                  <c:v>427229</c:v>
                </c:pt>
                <c:pt idx="9">
                  <c:v>472626</c:v>
                </c:pt>
              </c:numCache>
            </c:numRef>
          </c:yVal>
          <c:smooth val="0"/>
          <c:extLst>
            <c:ext xmlns:c16="http://schemas.microsoft.com/office/drawing/2014/chart" uri="{C3380CC4-5D6E-409C-BE32-E72D297353CC}">
              <c16:uniqueId val="{00000000-8BE4-4E17-B198-D53536EF3FC0}"/>
            </c:ext>
          </c:extLst>
        </c:ser>
        <c:ser>
          <c:idx val="1"/>
          <c:order val="1"/>
          <c:tx>
            <c:strRef>
              <c:f>Sheet1!$M$1483</c:f>
              <c:strCache>
                <c:ptCount val="1"/>
                <c:pt idx="0">
                  <c:v>ML</c:v>
                </c:pt>
              </c:strCache>
            </c:strRef>
          </c:tx>
          <c:spPr>
            <a:ln w="19050" cap="rnd">
              <a:solidFill>
                <a:schemeClr val="accent5"/>
              </a:solidFill>
              <a:prstDash val="solid"/>
              <a:round/>
            </a:ln>
            <a:effectLst/>
          </c:spPr>
          <c:marker>
            <c:symbol val="none"/>
          </c:marker>
          <c:xVal>
            <c:numRef>
              <c:f>Sheet1!$K$1484:$K$1493</c:f>
              <c:numCache>
                <c:formatCode>General</c:formatCode>
                <c:ptCount val="10"/>
                <c:pt idx="0">
                  <c:v>267.76</c:v>
                </c:pt>
                <c:pt idx="1">
                  <c:v>313.00889999999998</c:v>
                </c:pt>
                <c:pt idx="2">
                  <c:v>358.25779999999997</c:v>
                </c:pt>
                <c:pt idx="3">
                  <c:v>403.50670000000002</c:v>
                </c:pt>
                <c:pt idx="4">
                  <c:v>448.75560000000002</c:v>
                </c:pt>
                <c:pt idx="5">
                  <c:v>494.00439999999998</c:v>
                </c:pt>
                <c:pt idx="6">
                  <c:v>539.25329999999997</c:v>
                </c:pt>
                <c:pt idx="7">
                  <c:v>584.50220000000002</c:v>
                </c:pt>
                <c:pt idx="8">
                  <c:v>629.75109999999995</c:v>
                </c:pt>
                <c:pt idx="9">
                  <c:v>675</c:v>
                </c:pt>
              </c:numCache>
            </c:numRef>
          </c:xVal>
          <c:yVal>
            <c:numRef>
              <c:f>Sheet1!$M$1484:$M$1493</c:f>
              <c:numCache>
                <c:formatCode>General</c:formatCode>
                <c:ptCount val="10"/>
                <c:pt idx="0">
                  <c:v>-13220.86365999999</c:v>
                </c:pt>
                <c:pt idx="1">
                  <c:v>26616.51545000001</c:v>
                </c:pt>
                <c:pt idx="2">
                  <c:v>116312.0373</c:v>
                </c:pt>
                <c:pt idx="3">
                  <c:v>162432.42389999999</c:v>
                </c:pt>
                <c:pt idx="4">
                  <c:v>226279.13699999999</c:v>
                </c:pt>
                <c:pt idx="5">
                  <c:v>276438.23820000002</c:v>
                </c:pt>
                <c:pt idx="6">
                  <c:v>318738.08880000003</c:v>
                </c:pt>
                <c:pt idx="7">
                  <c:v>370666.28</c:v>
                </c:pt>
                <c:pt idx="8">
                  <c:v>423806.53</c:v>
                </c:pt>
                <c:pt idx="9">
                  <c:v>486943.25</c:v>
                </c:pt>
              </c:numCache>
            </c:numRef>
          </c:yVal>
          <c:smooth val="0"/>
          <c:extLst>
            <c:ext xmlns:c16="http://schemas.microsoft.com/office/drawing/2014/chart" uri="{C3380CC4-5D6E-409C-BE32-E72D297353CC}">
              <c16:uniqueId val="{00000001-8BE4-4E17-B198-D53536EF3FC0}"/>
            </c:ext>
          </c:extLst>
        </c:ser>
        <c:ser>
          <c:idx val="2"/>
          <c:order val="2"/>
          <c:tx>
            <c:strRef>
              <c:f>Sheet1!$N$1483</c:f>
              <c:strCache>
                <c:ptCount val="1"/>
                <c:pt idx="0">
                  <c:v>ML+</c:v>
                </c:pt>
              </c:strCache>
            </c:strRef>
          </c:tx>
          <c:spPr>
            <a:ln w="19050" cap="rnd">
              <a:solidFill>
                <a:srgbClr val="7030A0"/>
              </a:solidFill>
              <a:prstDash val="sysDash"/>
              <a:round/>
            </a:ln>
            <a:effectLst/>
          </c:spPr>
          <c:marker>
            <c:symbol val="none"/>
          </c:marker>
          <c:xVal>
            <c:numRef>
              <c:f>Sheet1!$K$1484:$K$1493</c:f>
              <c:numCache>
                <c:formatCode>General</c:formatCode>
                <c:ptCount val="10"/>
                <c:pt idx="0">
                  <c:v>267.76</c:v>
                </c:pt>
                <c:pt idx="1">
                  <c:v>313.00889999999998</c:v>
                </c:pt>
                <c:pt idx="2">
                  <c:v>358.25779999999997</c:v>
                </c:pt>
                <c:pt idx="3">
                  <c:v>403.50670000000002</c:v>
                </c:pt>
                <c:pt idx="4">
                  <c:v>448.75560000000002</c:v>
                </c:pt>
                <c:pt idx="5">
                  <c:v>494.00439999999998</c:v>
                </c:pt>
                <c:pt idx="6">
                  <c:v>539.25329999999997</c:v>
                </c:pt>
                <c:pt idx="7">
                  <c:v>584.50220000000002</c:v>
                </c:pt>
                <c:pt idx="8">
                  <c:v>629.75109999999995</c:v>
                </c:pt>
                <c:pt idx="9">
                  <c:v>675</c:v>
                </c:pt>
              </c:numCache>
            </c:numRef>
          </c:xVal>
          <c:yVal>
            <c:numRef>
              <c:f>Sheet1!$N$1484:$N$1493</c:f>
              <c:numCache>
                <c:formatCode>General</c:formatCode>
                <c:ptCount val="10"/>
                <c:pt idx="0">
                  <c:v>-12555.32785999999</c:v>
                </c:pt>
                <c:pt idx="1">
                  <c:v>44064.921340000008</c:v>
                </c:pt>
                <c:pt idx="2">
                  <c:v>118096.3817</c:v>
                </c:pt>
                <c:pt idx="3">
                  <c:v>170814.69159999999</c:v>
                </c:pt>
                <c:pt idx="4">
                  <c:v>219138.26</c:v>
                </c:pt>
                <c:pt idx="5">
                  <c:v>268788.71000000002</c:v>
                </c:pt>
                <c:pt idx="6">
                  <c:v>320241.98</c:v>
                </c:pt>
                <c:pt idx="7">
                  <c:v>370077.5</c:v>
                </c:pt>
                <c:pt idx="8">
                  <c:v>410332.97</c:v>
                </c:pt>
                <c:pt idx="9">
                  <c:v>455416.63</c:v>
                </c:pt>
              </c:numCache>
            </c:numRef>
          </c:yVal>
          <c:smooth val="0"/>
          <c:extLst>
            <c:ext xmlns:c16="http://schemas.microsoft.com/office/drawing/2014/chart" uri="{C3380CC4-5D6E-409C-BE32-E72D297353CC}">
              <c16:uniqueId val="{00000002-8BE4-4E17-B198-D53536EF3FC0}"/>
            </c:ext>
          </c:extLst>
        </c:ser>
        <c:ser>
          <c:idx val="3"/>
          <c:order val="3"/>
          <c:tx>
            <c:strRef>
              <c:f>Sheet1!$O$1483</c:f>
              <c:strCache>
                <c:ptCount val="1"/>
                <c:pt idx="0">
                  <c:v>ML++</c:v>
                </c:pt>
              </c:strCache>
            </c:strRef>
          </c:tx>
          <c:spPr>
            <a:ln w="19050" cap="rnd">
              <a:solidFill>
                <a:sysClr val="windowText" lastClr="000000"/>
              </a:solidFill>
              <a:prstDash val="lgDashDotDot"/>
              <a:round/>
            </a:ln>
            <a:effectLst/>
          </c:spPr>
          <c:marker>
            <c:symbol val="none"/>
          </c:marker>
          <c:dPt>
            <c:idx val="1"/>
            <c:marker>
              <c:symbol val="none"/>
            </c:marker>
            <c:bubble3D val="0"/>
            <c:spPr>
              <a:ln w="19050" cap="rnd">
                <a:solidFill>
                  <a:schemeClr val="accent6">
                    <a:lumMod val="75000"/>
                  </a:schemeClr>
                </a:solidFill>
                <a:prstDash val="lgDashDotDot"/>
                <a:round/>
              </a:ln>
              <a:effectLst/>
            </c:spPr>
            <c:extLst>
              <c:ext xmlns:c16="http://schemas.microsoft.com/office/drawing/2014/chart" uri="{C3380CC4-5D6E-409C-BE32-E72D297353CC}">
                <c16:uniqueId val="{00000004-8BE4-4E17-B198-D53536EF3FC0}"/>
              </c:ext>
            </c:extLst>
          </c:dPt>
          <c:xVal>
            <c:numRef>
              <c:f>Sheet1!$K$1484:$K$1493</c:f>
              <c:numCache>
                <c:formatCode>General</c:formatCode>
                <c:ptCount val="10"/>
                <c:pt idx="0">
                  <c:v>267.76</c:v>
                </c:pt>
                <c:pt idx="1">
                  <c:v>313.00889999999998</c:v>
                </c:pt>
                <c:pt idx="2">
                  <c:v>358.25779999999997</c:v>
                </c:pt>
                <c:pt idx="3">
                  <c:v>403.50670000000002</c:v>
                </c:pt>
                <c:pt idx="4">
                  <c:v>448.75560000000002</c:v>
                </c:pt>
                <c:pt idx="5">
                  <c:v>494.00439999999998</c:v>
                </c:pt>
                <c:pt idx="6">
                  <c:v>539.25329999999997</c:v>
                </c:pt>
                <c:pt idx="7">
                  <c:v>584.50220000000002</c:v>
                </c:pt>
                <c:pt idx="8">
                  <c:v>629.75109999999995</c:v>
                </c:pt>
                <c:pt idx="9">
                  <c:v>675</c:v>
                </c:pt>
              </c:numCache>
            </c:numRef>
          </c:xVal>
          <c:yVal>
            <c:numRef>
              <c:f>Sheet1!$O$1484:$O$1493</c:f>
              <c:numCache>
                <c:formatCode>General</c:formatCode>
                <c:ptCount val="10"/>
                <c:pt idx="0">
                  <c:v>2127.867657222705</c:v>
                </c:pt>
                <c:pt idx="1">
                  <c:v>70013.713325301738</c:v>
                </c:pt>
                <c:pt idx="2">
                  <c:v>124008.8145011514</c:v>
                </c:pt>
                <c:pt idx="3">
                  <c:v>178799.86027229001</c:v>
                </c:pt>
                <c:pt idx="4">
                  <c:v>229534.68119493491</c:v>
                </c:pt>
                <c:pt idx="5">
                  <c:v>278520.72237508983</c:v>
                </c:pt>
                <c:pt idx="6">
                  <c:v>327506.8718145602</c:v>
                </c:pt>
                <c:pt idx="7">
                  <c:v>377060.24233236362</c:v>
                </c:pt>
                <c:pt idx="8">
                  <c:v>420810.05638962198</c:v>
                </c:pt>
                <c:pt idx="9">
                  <c:v>451263.94225048809</c:v>
                </c:pt>
              </c:numCache>
            </c:numRef>
          </c:yVal>
          <c:smooth val="0"/>
          <c:extLst>
            <c:ext xmlns:c16="http://schemas.microsoft.com/office/drawing/2014/chart" uri="{C3380CC4-5D6E-409C-BE32-E72D297353CC}">
              <c16:uniqueId val="{00000005-8BE4-4E17-B198-D53536EF3FC0}"/>
            </c:ext>
          </c:extLst>
        </c:ser>
        <c:dLbls>
          <c:showLegendKey val="0"/>
          <c:showVal val="0"/>
          <c:showCatName val="0"/>
          <c:showSerName val="0"/>
          <c:showPercent val="0"/>
          <c:showBubbleSize val="0"/>
        </c:dLbls>
        <c:axId val="533789056"/>
        <c:axId val="533790496"/>
      </c:scatterChart>
      <c:valAx>
        <c:axId val="533789056"/>
        <c:scaling>
          <c:orientation val="minMax"/>
          <c:max val="680"/>
          <c:min val="26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3790496"/>
        <c:crosses val="autoZero"/>
        <c:crossBetween val="midCat"/>
      </c:valAx>
      <c:valAx>
        <c:axId val="533790496"/>
        <c:scaling>
          <c:orientation val="minMax"/>
          <c:max val="500000"/>
          <c:min val="-14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33789056"/>
        <c:crosses val="autoZero"/>
        <c:crossBetween val="midCat"/>
      </c:valAx>
      <c:spPr>
        <a:noFill/>
        <a:ln>
          <a:noFill/>
        </a:ln>
        <a:effectLst/>
      </c:spPr>
    </c:plotArea>
    <c:legend>
      <c:legendPos val="b"/>
      <c:layout>
        <c:manualLayout>
          <c:xMode val="edge"/>
          <c:yMode val="edge"/>
          <c:x val="0.29555429749530476"/>
          <c:y val="0.96353239864239615"/>
          <c:w val="0.40889140500939053"/>
          <c:h val="3.6467601357603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100" b="0" i="0" u="none" strike="noStrike" kern="1200" spc="0" baseline="0" dirty="0">
                <a:solidFill>
                  <a:sysClr val="windowText" lastClr="000000">
                    <a:lumMod val="65000"/>
                    <a:lumOff val="35000"/>
                  </a:sysClr>
                </a:solidFill>
              </a:rPr>
              <a:t>Gibbs Free Energy </a:t>
            </a:r>
            <a:endParaRPr lang="zh-CN"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manualLayout>
          <c:layoutTarget val="inner"/>
          <c:xMode val="edge"/>
          <c:yMode val="edge"/>
          <c:x val="0.11375410655272515"/>
          <c:y val="0.11051979639563408"/>
          <c:w val="0.82297711350509617"/>
          <c:h val="0.71734711775919846"/>
        </c:manualLayout>
      </c:layout>
      <c:scatterChart>
        <c:scatterStyle val="lineMarker"/>
        <c:varyColors val="0"/>
        <c:ser>
          <c:idx val="0"/>
          <c:order val="0"/>
          <c:tx>
            <c:strRef>
              <c:f>Sheet1!$AG$531</c:f>
              <c:strCache>
                <c:ptCount val="1"/>
                <c:pt idx="0">
                  <c:v>experimental data</c:v>
                </c:pt>
              </c:strCache>
            </c:strRef>
          </c:tx>
          <c:spPr>
            <a:ln w="19050" cap="rnd">
              <a:solidFill>
                <a:srgbClr val="FF0000"/>
              </a:solidFill>
              <a:prstDash val="lgDash"/>
              <a:round/>
            </a:ln>
            <a:effectLst/>
          </c:spPr>
          <c:marker>
            <c:symbol val="none"/>
          </c:marker>
          <c:xVal>
            <c:numRef>
              <c:f>Sheet1!$AF$532:$AF$541</c:f>
              <c:numCache>
                <c:formatCode>General</c:formatCode>
                <c:ptCount val="10"/>
                <c:pt idx="0">
                  <c:v>255.15</c:v>
                </c:pt>
                <c:pt idx="1">
                  <c:v>303.12220000000002</c:v>
                </c:pt>
                <c:pt idx="2">
                  <c:v>351.09440000000001</c:v>
                </c:pt>
                <c:pt idx="3">
                  <c:v>399.06670000000003</c:v>
                </c:pt>
                <c:pt idx="4">
                  <c:v>447.03890000000001</c:v>
                </c:pt>
                <c:pt idx="5">
                  <c:v>495.0111</c:v>
                </c:pt>
                <c:pt idx="6">
                  <c:v>542.98329999999999</c:v>
                </c:pt>
                <c:pt idx="7">
                  <c:v>590.9556</c:v>
                </c:pt>
                <c:pt idx="8">
                  <c:v>638.92780000000005</c:v>
                </c:pt>
                <c:pt idx="9">
                  <c:v>686.9</c:v>
                </c:pt>
              </c:numCache>
            </c:numRef>
          </c:xVal>
          <c:yVal>
            <c:numRef>
              <c:f>Sheet1!$AG$532:$AG$541</c:f>
              <c:numCache>
                <c:formatCode>General</c:formatCode>
                <c:ptCount val="10"/>
                <c:pt idx="0">
                  <c:v>-333610</c:v>
                </c:pt>
                <c:pt idx="1">
                  <c:v>-274550</c:v>
                </c:pt>
                <c:pt idx="2">
                  <c:v>-218190</c:v>
                </c:pt>
                <c:pt idx="3">
                  <c:v>-164380</c:v>
                </c:pt>
                <c:pt idx="4">
                  <c:v>-112980</c:v>
                </c:pt>
                <c:pt idx="5">
                  <c:v>-63878.7</c:v>
                </c:pt>
                <c:pt idx="6">
                  <c:v>-16961.32</c:v>
                </c:pt>
                <c:pt idx="7">
                  <c:v>27904.65</c:v>
                </c:pt>
                <c:pt idx="8">
                  <c:v>70861.789999999994</c:v>
                </c:pt>
                <c:pt idx="9">
                  <c:v>112071</c:v>
                </c:pt>
              </c:numCache>
            </c:numRef>
          </c:yVal>
          <c:smooth val="0"/>
          <c:extLst>
            <c:ext xmlns:c16="http://schemas.microsoft.com/office/drawing/2014/chart" uri="{C3380CC4-5D6E-409C-BE32-E72D297353CC}">
              <c16:uniqueId val="{00000000-B419-47A9-B3C7-7C8E0B4AA7DE}"/>
            </c:ext>
          </c:extLst>
        </c:ser>
        <c:ser>
          <c:idx val="1"/>
          <c:order val="1"/>
          <c:tx>
            <c:strRef>
              <c:f>Sheet1!$AH$531</c:f>
              <c:strCache>
                <c:ptCount val="1"/>
                <c:pt idx="0">
                  <c:v>QSPR</c:v>
                </c:pt>
              </c:strCache>
            </c:strRef>
          </c:tx>
          <c:spPr>
            <a:ln w="19050" cap="rnd">
              <a:solidFill>
                <a:schemeClr val="accent5"/>
              </a:solidFill>
              <a:round/>
            </a:ln>
            <a:effectLst/>
          </c:spPr>
          <c:marker>
            <c:symbol val="none"/>
          </c:marker>
          <c:xVal>
            <c:numRef>
              <c:f>Sheet1!$AF$532:$AF$541</c:f>
              <c:numCache>
                <c:formatCode>General</c:formatCode>
                <c:ptCount val="10"/>
                <c:pt idx="0">
                  <c:v>255.15</c:v>
                </c:pt>
                <c:pt idx="1">
                  <c:v>303.12220000000002</c:v>
                </c:pt>
                <c:pt idx="2">
                  <c:v>351.09440000000001</c:v>
                </c:pt>
                <c:pt idx="3">
                  <c:v>399.06670000000003</c:v>
                </c:pt>
                <c:pt idx="4">
                  <c:v>447.03890000000001</c:v>
                </c:pt>
                <c:pt idx="5">
                  <c:v>495.0111</c:v>
                </c:pt>
                <c:pt idx="6">
                  <c:v>542.98329999999999</c:v>
                </c:pt>
                <c:pt idx="7">
                  <c:v>590.9556</c:v>
                </c:pt>
                <c:pt idx="8">
                  <c:v>638.92780000000005</c:v>
                </c:pt>
                <c:pt idx="9">
                  <c:v>686.9</c:v>
                </c:pt>
              </c:numCache>
            </c:numRef>
          </c:xVal>
          <c:yVal>
            <c:numRef>
              <c:f>Sheet1!$AH$532:$AH$541</c:f>
              <c:numCache>
                <c:formatCode>General</c:formatCode>
                <c:ptCount val="10"/>
                <c:pt idx="0">
                  <c:v>-308742.5</c:v>
                </c:pt>
                <c:pt idx="1">
                  <c:v>-262831.81439999997</c:v>
                </c:pt>
                <c:pt idx="2">
                  <c:v>-199474.42686000001</c:v>
                </c:pt>
                <c:pt idx="3">
                  <c:v>-140094.8106</c:v>
                </c:pt>
                <c:pt idx="4">
                  <c:v>-83793.208400000003</c:v>
                </c:pt>
                <c:pt idx="5">
                  <c:v>-47570.617000000042</c:v>
                </c:pt>
                <c:pt idx="6">
                  <c:v>-13154.29725999999</c:v>
                </c:pt>
                <c:pt idx="7">
                  <c:v>19459.557999999979</c:v>
                </c:pt>
                <c:pt idx="8">
                  <c:v>83392.174600000013</c:v>
                </c:pt>
                <c:pt idx="9">
                  <c:v>191326.77170000001</c:v>
                </c:pt>
              </c:numCache>
            </c:numRef>
          </c:yVal>
          <c:smooth val="0"/>
          <c:extLst>
            <c:ext xmlns:c16="http://schemas.microsoft.com/office/drawing/2014/chart" uri="{C3380CC4-5D6E-409C-BE32-E72D297353CC}">
              <c16:uniqueId val="{00000001-B419-47A9-B3C7-7C8E0B4AA7DE}"/>
            </c:ext>
          </c:extLst>
        </c:ser>
        <c:ser>
          <c:idx val="2"/>
          <c:order val="2"/>
          <c:tx>
            <c:strRef>
              <c:f>Sheet1!$AI$531</c:f>
              <c:strCache>
                <c:ptCount val="1"/>
                <c:pt idx="0">
                  <c:v>QSPR+</c:v>
                </c:pt>
              </c:strCache>
            </c:strRef>
          </c:tx>
          <c:spPr>
            <a:ln w="19050" cap="rnd">
              <a:solidFill>
                <a:srgbClr val="7030A0"/>
              </a:solidFill>
              <a:prstDash val="sysDash"/>
              <a:round/>
            </a:ln>
            <a:effectLst/>
          </c:spPr>
          <c:marker>
            <c:symbol val="none"/>
          </c:marker>
          <c:xVal>
            <c:numRef>
              <c:f>Sheet1!$AF$532:$AF$541</c:f>
              <c:numCache>
                <c:formatCode>General</c:formatCode>
                <c:ptCount val="10"/>
                <c:pt idx="0">
                  <c:v>255.15</c:v>
                </c:pt>
                <c:pt idx="1">
                  <c:v>303.12220000000002</c:v>
                </c:pt>
                <c:pt idx="2">
                  <c:v>351.09440000000001</c:v>
                </c:pt>
                <c:pt idx="3">
                  <c:v>399.06670000000003</c:v>
                </c:pt>
                <c:pt idx="4">
                  <c:v>447.03890000000001</c:v>
                </c:pt>
                <c:pt idx="5">
                  <c:v>495.0111</c:v>
                </c:pt>
                <c:pt idx="6">
                  <c:v>542.98329999999999</c:v>
                </c:pt>
                <c:pt idx="7">
                  <c:v>590.9556</c:v>
                </c:pt>
                <c:pt idx="8">
                  <c:v>638.92780000000005</c:v>
                </c:pt>
                <c:pt idx="9">
                  <c:v>686.9</c:v>
                </c:pt>
              </c:numCache>
            </c:numRef>
          </c:xVal>
          <c:yVal>
            <c:numRef>
              <c:f>Sheet1!$AI$532:$AI$541</c:f>
              <c:numCache>
                <c:formatCode>General</c:formatCode>
                <c:ptCount val="10"/>
                <c:pt idx="0">
                  <c:v>-317914.40000000002</c:v>
                </c:pt>
                <c:pt idx="1">
                  <c:v>-268064.3</c:v>
                </c:pt>
                <c:pt idx="2">
                  <c:v>-213960.79605999999</c:v>
                </c:pt>
                <c:pt idx="3">
                  <c:v>-156637.50520000001</c:v>
                </c:pt>
                <c:pt idx="4">
                  <c:v>-101625.394</c:v>
                </c:pt>
                <c:pt idx="5">
                  <c:v>-58322.784800000059</c:v>
                </c:pt>
                <c:pt idx="6">
                  <c:v>-16104.77288</c:v>
                </c:pt>
                <c:pt idx="7">
                  <c:v>20432.430399999968</c:v>
                </c:pt>
                <c:pt idx="8">
                  <c:v>70346.870289999977</c:v>
                </c:pt>
                <c:pt idx="9">
                  <c:v>114169.21090000001</c:v>
                </c:pt>
              </c:numCache>
            </c:numRef>
          </c:yVal>
          <c:smooth val="0"/>
          <c:extLst>
            <c:ext xmlns:c16="http://schemas.microsoft.com/office/drawing/2014/chart" uri="{C3380CC4-5D6E-409C-BE32-E72D297353CC}">
              <c16:uniqueId val="{00000002-B419-47A9-B3C7-7C8E0B4AA7DE}"/>
            </c:ext>
          </c:extLst>
        </c:ser>
        <c:dLbls>
          <c:showLegendKey val="0"/>
          <c:showVal val="0"/>
          <c:showCatName val="0"/>
          <c:showSerName val="0"/>
          <c:showPercent val="0"/>
          <c:showBubbleSize val="0"/>
        </c:dLbls>
        <c:axId val="527019936"/>
        <c:axId val="527019456"/>
      </c:scatterChart>
      <c:valAx>
        <c:axId val="527019936"/>
        <c:scaling>
          <c:orientation val="minMax"/>
          <c:max val="700"/>
          <c:min val="2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7019456"/>
        <c:crosses val="autoZero"/>
        <c:crossBetween val="midCat"/>
      </c:valAx>
      <c:valAx>
        <c:axId val="527019456"/>
        <c:scaling>
          <c:orientation val="minMax"/>
          <c:max val="190000"/>
          <c:min val="-34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70199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Heat Capacity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Sheet1!$I$269</c:f>
              <c:strCache>
                <c:ptCount val="1"/>
                <c:pt idx="0">
                  <c:v>experimental data</c:v>
                </c:pt>
              </c:strCache>
            </c:strRef>
          </c:tx>
          <c:spPr>
            <a:ln w="19050" cap="rnd">
              <a:solidFill>
                <a:srgbClr val="FF0000"/>
              </a:solidFill>
              <a:prstDash val="dash"/>
              <a:round/>
            </a:ln>
            <a:effectLst/>
          </c:spPr>
          <c:marker>
            <c:symbol val="none"/>
          </c:marker>
          <c:xVal>
            <c:numRef>
              <c:f>Sheet1!$H$270:$H$279</c:f>
              <c:numCache>
                <c:formatCode>General</c:formatCode>
                <c:ptCount val="10"/>
                <c:pt idx="0">
                  <c:v>309.58</c:v>
                </c:pt>
                <c:pt idx="1">
                  <c:v>349.69330000000002</c:v>
                </c:pt>
                <c:pt idx="2">
                  <c:v>389.80669999999998</c:v>
                </c:pt>
                <c:pt idx="3">
                  <c:v>429.92</c:v>
                </c:pt>
                <c:pt idx="4">
                  <c:v>470.0333</c:v>
                </c:pt>
                <c:pt idx="5">
                  <c:v>510.14670000000001</c:v>
                </c:pt>
                <c:pt idx="6">
                  <c:v>550.26</c:v>
                </c:pt>
                <c:pt idx="7">
                  <c:v>590.37329999999997</c:v>
                </c:pt>
                <c:pt idx="8">
                  <c:v>630.48670000000004</c:v>
                </c:pt>
                <c:pt idx="9">
                  <c:v>670.6</c:v>
                </c:pt>
              </c:numCache>
            </c:numRef>
          </c:xVal>
          <c:yVal>
            <c:numRef>
              <c:f>Sheet1!$I$270:$I$279</c:f>
              <c:numCache>
                <c:formatCode>General</c:formatCode>
                <c:ptCount val="10"/>
                <c:pt idx="0">
                  <c:v>626.3519</c:v>
                </c:pt>
                <c:pt idx="1">
                  <c:v>671.04390000000001</c:v>
                </c:pt>
                <c:pt idx="2">
                  <c:v>717.62459999999999</c:v>
                </c:pt>
                <c:pt idx="3">
                  <c:v>763.39940000000001</c:v>
                </c:pt>
                <c:pt idx="4">
                  <c:v>806.75329999999997</c:v>
                </c:pt>
                <c:pt idx="5">
                  <c:v>846.90840000000003</c:v>
                </c:pt>
                <c:pt idx="6">
                  <c:v>883.92489999999998</c:v>
                </c:pt>
                <c:pt idx="7">
                  <c:v>918.97280000000001</c:v>
                </c:pt>
                <c:pt idx="8">
                  <c:v>955.10659999999996</c:v>
                </c:pt>
                <c:pt idx="9">
                  <c:v>1000.325</c:v>
                </c:pt>
              </c:numCache>
            </c:numRef>
          </c:yVal>
          <c:smooth val="0"/>
          <c:extLst>
            <c:ext xmlns:c16="http://schemas.microsoft.com/office/drawing/2014/chart" uri="{C3380CC4-5D6E-409C-BE32-E72D297353CC}">
              <c16:uniqueId val="{00000000-62B0-429A-893A-07A82C167353}"/>
            </c:ext>
          </c:extLst>
        </c:ser>
        <c:ser>
          <c:idx val="1"/>
          <c:order val="1"/>
          <c:tx>
            <c:strRef>
              <c:f>Sheet1!$J$269</c:f>
              <c:strCache>
                <c:ptCount val="1"/>
                <c:pt idx="0">
                  <c:v>GC model</c:v>
                </c:pt>
              </c:strCache>
            </c:strRef>
          </c:tx>
          <c:spPr>
            <a:ln w="19050" cap="rnd">
              <a:solidFill>
                <a:schemeClr val="accent1"/>
              </a:solidFill>
              <a:round/>
            </a:ln>
            <a:effectLst/>
          </c:spPr>
          <c:marker>
            <c:symbol val="none"/>
          </c:marker>
          <c:xVal>
            <c:numRef>
              <c:f>Sheet1!$H$270:$H$279</c:f>
              <c:numCache>
                <c:formatCode>General</c:formatCode>
                <c:ptCount val="10"/>
                <c:pt idx="0">
                  <c:v>309.58</c:v>
                </c:pt>
                <c:pt idx="1">
                  <c:v>349.69330000000002</c:v>
                </c:pt>
                <c:pt idx="2">
                  <c:v>389.80669999999998</c:v>
                </c:pt>
                <c:pt idx="3">
                  <c:v>429.92</c:v>
                </c:pt>
                <c:pt idx="4">
                  <c:v>470.0333</c:v>
                </c:pt>
                <c:pt idx="5">
                  <c:v>510.14670000000001</c:v>
                </c:pt>
                <c:pt idx="6">
                  <c:v>550.26</c:v>
                </c:pt>
                <c:pt idx="7">
                  <c:v>590.37329999999997</c:v>
                </c:pt>
                <c:pt idx="8">
                  <c:v>630.48670000000004</c:v>
                </c:pt>
                <c:pt idx="9">
                  <c:v>670.6</c:v>
                </c:pt>
              </c:numCache>
            </c:numRef>
          </c:xVal>
          <c:yVal>
            <c:numRef>
              <c:f>Sheet1!$J$270:$J$279</c:f>
              <c:numCache>
                <c:formatCode>General</c:formatCode>
                <c:ptCount val="10"/>
                <c:pt idx="0">
                  <c:v>612.53448306504038</c:v>
                </c:pt>
                <c:pt idx="1">
                  <c:v>658.27807370764287</c:v>
                </c:pt>
                <c:pt idx="2">
                  <c:v>704.02177838621492</c:v>
                </c:pt>
                <c:pt idx="3">
                  <c:v>749.7653690288173</c:v>
                </c:pt>
                <c:pt idx="4">
                  <c:v>795.5089596714198</c:v>
                </c:pt>
                <c:pt idx="5">
                  <c:v>841.25266434999196</c:v>
                </c:pt>
                <c:pt idx="6">
                  <c:v>886.99625499259434</c:v>
                </c:pt>
                <c:pt idx="7">
                  <c:v>932.73984563519673</c:v>
                </c:pt>
                <c:pt idx="8">
                  <c:v>978.483550313769</c:v>
                </c:pt>
                <c:pt idx="9">
                  <c:v>1024.2271409563709</c:v>
                </c:pt>
              </c:numCache>
            </c:numRef>
          </c:yVal>
          <c:smooth val="0"/>
          <c:extLst>
            <c:ext xmlns:c16="http://schemas.microsoft.com/office/drawing/2014/chart" uri="{C3380CC4-5D6E-409C-BE32-E72D297353CC}">
              <c16:uniqueId val="{00000001-62B0-429A-893A-07A82C167353}"/>
            </c:ext>
          </c:extLst>
        </c:ser>
        <c:dLbls>
          <c:showLegendKey val="0"/>
          <c:showVal val="0"/>
          <c:showCatName val="0"/>
          <c:showSerName val="0"/>
          <c:showPercent val="0"/>
          <c:showBubbleSize val="0"/>
        </c:dLbls>
        <c:axId val="256190079"/>
        <c:axId val="256191999"/>
      </c:scatterChart>
      <c:valAx>
        <c:axId val="256190079"/>
        <c:scaling>
          <c:orientation val="minMax"/>
          <c:max val="680"/>
          <c:min val="3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91999"/>
        <c:crosses val="autoZero"/>
        <c:crossBetween val="midCat"/>
      </c:valAx>
      <c:valAx>
        <c:axId val="256191999"/>
        <c:scaling>
          <c:orientation val="minMax"/>
          <c:max val="1030"/>
          <c:min val="6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619007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ln(Vapor</a:t>
            </a:r>
            <a:r>
              <a:rPr lang="en-US" altLang="zh-CN" baseline="0"/>
              <a:t> Pressure)</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Sheet1!$N$9</c:f>
              <c:strCache>
                <c:ptCount val="1"/>
                <c:pt idx="0">
                  <c:v>experimental data</c:v>
                </c:pt>
              </c:strCache>
            </c:strRef>
          </c:tx>
          <c:spPr>
            <a:ln w="19050" cap="rnd">
              <a:solidFill>
                <a:srgbClr val="FF0000"/>
              </a:solidFill>
              <a:prstDash val="lgDash"/>
              <a:round/>
            </a:ln>
            <a:effectLst/>
          </c:spPr>
          <c:marker>
            <c:symbol val="none"/>
          </c:marker>
          <c:xVal>
            <c:numRef>
              <c:f>Sheet1!$M$10:$M$19</c:f>
              <c:numCache>
                <c:formatCode>General</c:formatCode>
                <c:ptCount val="10"/>
                <c:pt idx="0">
                  <c:v>673.601</c:v>
                </c:pt>
                <c:pt idx="1">
                  <c:v>690.42309999999998</c:v>
                </c:pt>
                <c:pt idx="2">
                  <c:v>707.24519999999995</c:v>
                </c:pt>
                <c:pt idx="3">
                  <c:v>724.06730000000005</c:v>
                </c:pt>
                <c:pt idx="4">
                  <c:v>740.88940000000002</c:v>
                </c:pt>
                <c:pt idx="5">
                  <c:v>757.71159999999998</c:v>
                </c:pt>
                <c:pt idx="6">
                  <c:v>774.53369999999995</c:v>
                </c:pt>
                <c:pt idx="7">
                  <c:v>791.35580000000004</c:v>
                </c:pt>
                <c:pt idx="8">
                  <c:v>808.17790000000002</c:v>
                </c:pt>
                <c:pt idx="9">
                  <c:v>825</c:v>
                </c:pt>
              </c:numCache>
            </c:numRef>
          </c:xVal>
          <c:yVal>
            <c:numRef>
              <c:f>Sheet1!$N$10:$N$19</c:f>
              <c:numCache>
                <c:formatCode>General</c:formatCode>
                <c:ptCount val="10"/>
                <c:pt idx="0">
                  <c:v>11.526137796442359</c:v>
                </c:pt>
                <c:pt idx="1">
                  <c:v>11.82799894401392</c:v>
                </c:pt>
                <c:pt idx="2">
                  <c:v>12.11244305274805</c:v>
                </c:pt>
                <c:pt idx="3">
                  <c:v>12.381453504644799</c:v>
                </c:pt>
                <c:pt idx="4">
                  <c:v>12.63691305996957</c:v>
                </c:pt>
                <c:pt idx="5">
                  <c:v>12.880645893639169</c:v>
                </c:pt>
                <c:pt idx="6">
                  <c:v>13.11451465662085</c:v>
                </c:pt>
                <c:pt idx="7">
                  <c:v>13.34053297911513</c:v>
                </c:pt>
                <c:pt idx="8">
                  <c:v>13.56122199704652</c:v>
                </c:pt>
                <c:pt idx="9">
                  <c:v>13.781018487138891</c:v>
                </c:pt>
              </c:numCache>
            </c:numRef>
          </c:yVal>
          <c:smooth val="0"/>
          <c:extLst>
            <c:ext xmlns:c16="http://schemas.microsoft.com/office/drawing/2014/chart" uri="{C3380CC4-5D6E-409C-BE32-E72D297353CC}">
              <c16:uniqueId val="{00000000-0C17-419A-890A-38190170239B}"/>
            </c:ext>
          </c:extLst>
        </c:ser>
        <c:ser>
          <c:idx val="1"/>
          <c:order val="1"/>
          <c:tx>
            <c:strRef>
              <c:f>Sheet1!$O$9</c:f>
              <c:strCache>
                <c:ptCount val="1"/>
                <c:pt idx="0">
                  <c:v>GC model</c:v>
                </c:pt>
              </c:strCache>
            </c:strRef>
          </c:tx>
          <c:spPr>
            <a:ln w="19050" cap="rnd">
              <a:solidFill>
                <a:schemeClr val="accent1"/>
              </a:solidFill>
              <a:round/>
            </a:ln>
            <a:effectLst/>
          </c:spPr>
          <c:marker>
            <c:symbol val="none"/>
          </c:marker>
          <c:xVal>
            <c:numRef>
              <c:f>Sheet1!$M$10:$M$19</c:f>
              <c:numCache>
                <c:formatCode>General</c:formatCode>
                <c:ptCount val="10"/>
                <c:pt idx="0">
                  <c:v>673.601</c:v>
                </c:pt>
                <c:pt idx="1">
                  <c:v>690.42309999999998</c:v>
                </c:pt>
                <c:pt idx="2">
                  <c:v>707.24519999999995</c:v>
                </c:pt>
                <c:pt idx="3">
                  <c:v>724.06730000000005</c:v>
                </c:pt>
                <c:pt idx="4">
                  <c:v>740.88940000000002</c:v>
                </c:pt>
                <c:pt idx="5">
                  <c:v>757.71159999999998</c:v>
                </c:pt>
                <c:pt idx="6">
                  <c:v>774.53369999999995</c:v>
                </c:pt>
                <c:pt idx="7">
                  <c:v>791.35580000000004</c:v>
                </c:pt>
                <c:pt idx="8">
                  <c:v>808.17790000000002</c:v>
                </c:pt>
                <c:pt idx="9">
                  <c:v>825</c:v>
                </c:pt>
              </c:numCache>
            </c:numRef>
          </c:xVal>
          <c:yVal>
            <c:numRef>
              <c:f>Sheet1!$O$10:$O$19</c:f>
              <c:numCache>
                <c:formatCode>General</c:formatCode>
                <c:ptCount val="10"/>
                <c:pt idx="0">
                  <c:v>11.727767681321851</c:v>
                </c:pt>
                <c:pt idx="1">
                  <c:v>11.98045330115704</c:v>
                </c:pt>
                <c:pt idx="2">
                  <c:v>12.22147535442102</c:v>
                </c:pt>
                <c:pt idx="3">
                  <c:v>12.4516384795436</c:v>
                </c:pt>
                <c:pt idx="4">
                  <c:v>12.67167461348965</c:v>
                </c:pt>
                <c:pt idx="5">
                  <c:v>12.882252261859669</c:v>
                </c:pt>
                <c:pt idx="6">
                  <c:v>13.08397854735666</c:v>
                </c:pt>
                <c:pt idx="7">
                  <c:v>13.277412823285459</c:v>
                </c:pt>
                <c:pt idx="8">
                  <c:v>13.463066961646661</c:v>
                </c:pt>
                <c:pt idx="9">
                  <c:v>13.64141132671695</c:v>
                </c:pt>
              </c:numCache>
            </c:numRef>
          </c:yVal>
          <c:smooth val="0"/>
          <c:extLst>
            <c:ext xmlns:c16="http://schemas.microsoft.com/office/drawing/2014/chart" uri="{C3380CC4-5D6E-409C-BE32-E72D297353CC}">
              <c16:uniqueId val="{00000001-0C17-419A-890A-38190170239B}"/>
            </c:ext>
          </c:extLst>
        </c:ser>
        <c:dLbls>
          <c:showLegendKey val="0"/>
          <c:showVal val="0"/>
          <c:showCatName val="0"/>
          <c:showSerName val="0"/>
          <c:showPercent val="0"/>
          <c:showBubbleSize val="0"/>
        </c:dLbls>
        <c:axId val="2043744416"/>
        <c:axId val="2043728576"/>
      </c:scatterChart>
      <c:valAx>
        <c:axId val="2043744416"/>
        <c:scaling>
          <c:orientation val="minMax"/>
          <c:max val="830"/>
          <c:min val="67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43728576"/>
        <c:crosses val="autoZero"/>
        <c:crossBetween val="midCat"/>
      </c:valAx>
      <c:valAx>
        <c:axId val="2043728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437444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Heat of Vaporization</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Sheet1!$K$1747</c:f>
              <c:strCache>
                <c:ptCount val="1"/>
                <c:pt idx="0">
                  <c:v>experimental data</c:v>
                </c:pt>
              </c:strCache>
            </c:strRef>
          </c:tx>
          <c:spPr>
            <a:ln w="19050" cap="rnd">
              <a:solidFill>
                <a:srgbClr val="FF0000"/>
              </a:solidFill>
              <a:prstDash val="lgDash"/>
              <a:round/>
            </a:ln>
            <a:effectLst/>
          </c:spPr>
          <c:marker>
            <c:symbol val="none"/>
          </c:marker>
          <c:xVal>
            <c:numRef>
              <c:f>Sheet1!$J$1748:$J$1757</c:f>
              <c:numCache>
                <c:formatCode>General</c:formatCode>
                <c:ptCount val="10"/>
                <c:pt idx="0">
                  <c:v>348.02</c:v>
                </c:pt>
                <c:pt idx="1">
                  <c:v>407.12889999999999</c:v>
                </c:pt>
                <c:pt idx="2">
                  <c:v>466.23779999999999</c:v>
                </c:pt>
                <c:pt idx="3">
                  <c:v>525.34670000000006</c:v>
                </c:pt>
                <c:pt idx="4">
                  <c:v>584.4556</c:v>
                </c:pt>
                <c:pt idx="5">
                  <c:v>643.56439999999998</c:v>
                </c:pt>
                <c:pt idx="6">
                  <c:v>702.67330000000004</c:v>
                </c:pt>
                <c:pt idx="7">
                  <c:v>761.78219999999999</c:v>
                </c:pt>
                <c:pt idx="8">
                  <c:v>820.89110000000005</c:v>
                </c:pt>
                <c:pt idx="9">
                  <c:v>880</c:v>
                </c:pt>
              </c:numCache>
            </c:numRef>
          </c:xVal>
          <c:yVal>
            <c:numRef>
              <c:f>Sheet1!$K$1748:$K$1757</c:f>
              <c:numCache>
                <c:formatCode>General</c:formatCode>
                <c:ptCount val="10"/>
                <c:pt idx="0">
                  <c:v>141893</c:v>
                </c:pt>
                <c:pt idx="1">
                  <c:v>132818</c:v>
                </c:pt>
                <c:pt idx="2">
                  <c:v>123558</c:v>
                </c:pt>
                <c:pt idx="3">
                  <c:v>114150</c:v>
                </c:pt>
                <c:pt idx="4">
                  <c:v>104593</c:v>
                </c:pt>
                <c:pt idx="5">
                  <c:v>94828.49</c:v>
                </c:pt>
                <c:pt idx="6">
                  <c:v>84698.39</c:v>
                </c:pt>
                <c:pt idx="7">
                  <c:v>73857.53</c:v>
                </c:pt>
                <c:pt idx="8">
                  <c:v>61521.83</c:v>
                </c:pt>
                <c:pt idx="9">
                  <c:v>45475.68</c:v>
                </c:pt>
              </c:numCache>
            </c:numRef>
          </c:yVal>
          <c:smooth val="0"/>
          <c:extLst>
            <c:ext xmlns:c16="http://schemas.microsoft.com/office/drawing/2014/chart" uri="{C3380CC4-5D6E-409C-BE32-E72D297353CC}">
              <c16:uniqueId val="{00000000-8D0A-4DD5-BC21-ED7837A1C014}"/>
            </c:ext>
          </c:extLst>
        </c:ser>
        <c:ser>
          <c:idx val="1"/>
          <c:order val="1"/>
          <c:tx>
            <c:strRef>
              <c:f>Sheet1!$L$1747</c:f>
              <c:strCache>
                <c:ptCount val="1"/>
                <c:pt idx="0">
                  <c:v>GC model</c:v>
                </c:pt>
              </c:strCache>
            </c:strRef>
          </c:tx>
          <c:spPr>
            <a:ln w="19050" cap="rnd">
              <a:solidFill>
                <a:schemeClr val="accent1"/>
              </a:solidFill>
              <a:round/>
            </a:ln>
            <a:effectLst/>
          </c:spPr>
          <c:marker>
            <c:symbol val="none"/>
          </c:marker>
          <c:xVal>
            <c:numRef>
              <c:f>Sheet1!$J$1748:$J$1757</c:f>
              <c:numCache>
                <c:formatCode>General</c:formatCode>
                <c:ptCount val="10"/>
                <c:pt idx="0">
                  <c:v>348.02</c:v>
                </c:pt>
                <c:pt idx="1">
                  <c:v>407.12889999999999</c:v>
                </c:pt>
                <c:pt idx="2">
                  <c:v>466.23779999999999</c:v>
                </c:pt>
                <c:pt idx="3">
                  <c:v>525.34670000000006</c:v>
                </c:pt>
                <c:pt idx="4">
                  <c:v>584.4556</c:v>
                </c:pt>
                <c:pt idx="5">
                  <c:v>643.56439999999998</c:v>
                </c:pt>
                <c:pt idx="6">
                  <c:v>702.67330000000004</c:v>
                </c:pt>
                <c:pt idx="7">
                  <c:v>761.78219999999999</c:v>
                </c:pt>
                <c:pt idx="8">
                  <c:v>820.89110000000005</c:v>
                </c:pt>
                <c:pt idx="9">
                  <c:v>880</c:v>
                </c:pt>
              </c:numCache>
            </c:numRef>
          </c:xVal>
          <c:yVal>
            <c:numRef>
              <c:f>Sheet1!$L$1748:$L$1757</c:f>
              <c:numCache>
                <c:formatCode>General</c:formatCode>
                <c:ptCount val="10"/>
                <c:pt idx="0">
                  <c:v>167051.78158188239</c:v>
                </c:pt>
                <c:pt idx="1">
                  <c:v>161959.40951789409</c:v>
                </c:pt>
                <c:pt idx="2">
                  <c:v>154657.67314233139</c:v>
                </c:pt>
                <c:pt idx="3">
                  <c:v>145790.38490164169</c:v>
                </c:pt>
                <c:pt idx="4">
                  <c:v>135717.9051615941</c:v>
                </c:pt>
                <c:pt idx="5">
                  <c:v>124566.0974331531</c:v>
                </c:pt>
                <c:pt idx="6">
                  <c:v>112188.55625927509</c:v>
                </c:pt>
                <c:pt idx="7">
                  <c:v>98017.583303067528</c:v>
                </c:pt>
                <c:pt idx="8">
                  <c:v>80576.159596477941</c:v>
                </c:pt>
                <c:pt idx="9">
                  <c:v>55502.391832796493</c:v>
                </c:pt>
              </c:numCache>
            </c:numRef>
          </c:yVal>
          <c:smooth val="0"/>
          <c:extLst>
            <c:ext xmlns:c16="http://schemas.microsoft.com/office/drawing/2014/chart" uri="{C3380CC4-5D6E-409C-BE32-E72D297353CC}">
              <c16:uniqueId val="{00000001-8D0A-4DD5-BC21-ED7837A1C014}"/>
            </c:ext>
          </c:extLst>
        </c:ser>
        <c:dLbls>
          <c:showLegendKey val="0"/>
          <c:showVal val="0"/>
          <c:showCatName val="0"/>
          <c:showSerName val="0"/>
          <c:showPercent val="0"/>
          <c:showBubbleSize val="0"/>
        </c:dLbls>
        <c:axId val="1356099568"/>
        <c:axId val="2043736736"/>
      </c:scatterChart>
      <c:valAx>
        <c:axId val="1356099568"/>
        <c:scaling>
          <c:orientation val="minMax"/>
          <c:max val="900"/>
          <c:min val="3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043736736"/>
        <c:crosses val="autoZero"/>
        <c:crossBetween val="midCat"/>
      </c:valAx>
      <c:valAx>
        <c:axId val="2043736736"/>
        <c:scaling>
          <c:orientation val="minMax"/>
          <c:max val="170000"/>
          <c:min val="4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60995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Heat Capacity</a:t>
            </a:r>
            <a:endParaRPr lang="zh-CN" altLang="en-US"/>
          </a:p>
        </c:rich>
      </c:tx>
      <c:layout>
        <c:manualLayout>
          <c:xMode val="edge"/>
          <c:yMode val="edge"/>
          <c:x val="0.41111111111111104"/>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Sheet1!$AF$1602</c:f>
              <c:strCache>
                <c:ptCount val="1"/>
                <c:pt idx="0">
                  <c:v>experimental data</c:v>
                </c:pt>
              </c:strCache>
            </c:strRef>
          </c:tx>
          <c:spPr>
            <a:ln w="19050" cap="rnd">
              <a:solidFill>
                <a:srgbClr val="FF0000"/>
              </a:solidFill>
              <a:prstDash val="lgDash"/>
              <a:round/>
            </a:ln>
            <a:effectLst/>
          </c:spPr>
          <c:marker>
            <c:symbol val="none"/>
          </c:marker>
          <c:xVal>
            <c:numRef>
              <c:f>Sheet1!$AE$1603:$AE$1612</c:f>
              <c:numCache>
                <c:formatCode>General</c:formatCode>
                <c:ptCount val="10"/>
                <c:pt idx="0">
                  <c:v>283.83999999999997</c:v>
                </c:pt>
                <c:pt idx="1">
                  <c:v>316.96890000000002</c:v>
                </c:pt>
                <c:pt idx="2">
                  <c:v>350.09780000000001</c:v>
                </c:pt>
                <c:pt idx="3">
                  <c:v>383.22669999999999</c:v>
                </c:pt>
                <c:pt idx="4">
                  <c:v>416.35559999999998</c:v>
                </c:pt>
                <c:pt idx="5">
                  <c:v>449.48439999999999</c:v>
                </c:pt>
                <c:pt idx="6">
                  <c:v>482.61329999999998</c:v>
                </c:pt>
                <c:pt idx="7">
                  <c:v>515.74220000000003</c:v>
                </c:pt>
                <c:pt idx="8">
                  <c:v>548.87109999999996</c:v>
                </c:pt>
                <c:pt idx="9">
                  <c:v>582</c:v>
                </c:pt>
              </c:numCache>
            </c:numRef>
          </c:xVal>
          <c:yVal>
            <c:numRef>
              <c:f>Sheet1!$AF$1603:$AF$1612</c:f>
              <c:numCache>
                <c:formatCode>General</c:formatCode>
                <c:ptCount val="10"/>
                <c:pt idx="0">
                  <c:v>167.7919</c:v>
                </c:pt>
                <c:pt idx="1">
                  <c:v>205.78899999999999</c:v>
                </c:pt>
                <c:pt idx="2">
                  <c:v>241.40969999999999</c:v>
                </c:pt>
                <c:pt idx="3">
                  <c:v>274.005</c:v>
                </c:pt>
                <c:pt idx="4">
                  <c:v>303.07240000000002</c:v>
                </c:pt>
                <c:pt idx="5">
                  <c:v>328.38279999999997</c:v>
                </c:pt>
                <c:pt idx="6">
                  <c:v>350.04199999999997</c:v>
                </c:pt>
                <c:pt idx="7">
                  <c:v>368.46210000000002</c:v>
                </c:pt>
                <c:pt idx="8">
                  <c:v>384.35289999999998</c:v>
                </c:pt>
                <c:pt idx="9">
                  <c:v>399.08030000000002</c:v>
                </c:pt>
              </c:numCache>
            </c:numRef>
          </c:yVal>
          <c:smooth val="0"/>
          <c:extLst>
            <c:ext xmlns:c16="http://schemas.microsoft.com/office/drawing/2014/chart" uri="{C3380CC4-5D6E-409C-BE32-E72D297353CC}">
              <c16:uniqueId val="{00000000-8AE9-4684-A5DD-55F068E78653}"/>
            </c:ext>
          </c:extLst>
        </c:ser>
        <c:ser>
          <c:idx val="1"/>
          <c:order val="1"/>
          <c:tx>
            <c:strRef>
              <c:f>Sheet1!$AG$1602</c:f>
              <c:strCache>
                <c:ptCount val="1"/>
                <c:pt idx="0">
                  <c:v>QSPR model</c:v>
                </c:pt>
              </c:strCache>
            </c:strRef>
          </c:tx>
          <c:spPr>
            <a:ln w="19050" cap="rnd">
              <a:solidFill>
                <a:schemeClr val="accent1"/>
              </a:solidFill>
              <a:round/>
            </a:ln>
            <a:effectLst/>
          </c:spPr>
          <c:marker>
            <c:symbol val="none"/>
          </c:marker>
          <c:xVal>
            <c:numRef>
              <c:f>Sheet1!$AE$1603:$AE$1612</c:f>
              <c:numCache>
                <c:formatCode>General</c:formatCode>
                <c:ptCount val="10"/>
                <c:pt idx="0">
                  <c:v>283.83999999999997</c:v>
                </c:pt>
                <c:pt idx="1">
                  <c:v>316.96890000000002</c:v>
                </c:pt>
                <c:pt idx="2">
                  <c:v>350.09780000000001</c:v>
                </c:pt>
                <c:pt idx="3">
                  <c:v>383.22669999999999</c:v>
                </c:pt>
                <c:pt idx="4">
                  <c:v>416.35559999999998</c:v>
                </c:pt>
                <c:pt idx="5">
                  <c:v>449.48439999999999</c:v>
                </c:pt>
                <c:pt idx="6">
                  <c:v>482.61329999999998</c:v>
                </c:pt>
                <c:pt idx="7">
                  <c:v>515.74220000000003</c:v>
                </c:pt>
                <c:pt idx="8">
                  <c:v>548.87109999999996</c:v>
                </c:pt>
                <c:pt idx="9">
                  <c:v>582</c:v>
                </c:pt>
              </c:numCache>
            </c:numRef>
          </c:xVal>
          <c:yVal>
            <c:numRef>
              <c:f>Sheet1!$AG$1603:$AG$1612</c:f>
              <c:numCache>
                <c:formatCode>General</c:formatCode>
                <c:ptCount val="10"/>
                <c:pt idx="0">
                  <c:v>207.15794199999999</c:v>
                </c:pt>
                <c:pt idx="1">
                  <c:v>227.5636410000003</c:v>
                </c:pt>
                <c:pt idx="2">
                  <c:v>255.53733600000001</c:v>
                </c:pt>
                <c:pt idx="3">
                  <c:v>288.28055500000011</c:v>
                </c:pt>
                <c:pt idx="4">
                  <c:v>313.2926370000003</c:v>
                </c:pt>
                <c:pt idx="5">
                  <c:v>338.11863099999971</c:v>
                </c:pt>
                <c:pt idx="6">
                  <c:v>355.5890420000004</c:v>
                </c:pt>
                <c:pt idx="7">
                  <c:v>373.65735700000022</c:v>
                </c:pt>
                <c:pt idx="8">
                  <c:v>390.93514500000038</c:v>
                </c:pt>
                <c:pt idx="9">
                  <c:v>409.85935400000068</c:v>
                </c:pt>
              </c:numCache>
            </c:numRef>
          </c:yVal>
          <c:smooth val="0"/>
          <c:extLst>
            <c:ext xmlns:c16="http://schemas.microsoft.com/office/drawing/2014/chart" uri="{C3380CC4-5D6E-409C-BE32-E72D297353CC}">
              <c16:uniqueId val="{00000001-8AE9-4684-A5DD-55F068E78653}"/>
            </c:ext>
          </c:extLst>
        </c:ser>
        <c:dLbls>
          <c:showLegendKey val="0"/>
          <c:showVal val="0"/>
          <c:showCatName val="0"/>
          <c:showSerName val="0"/>
          <c:showPercent val="0"/>
          <c:showBubbleSize val="0"/>
        </c:dLbls>
        <c:axId val="137452048"/>
        <c:axId val="137456368"/>
      </c:scatterChart>
      <c:valAx>
        <c:axId val="137452048"/>
        <c:scaling>
          <c:orientation val="minMax"/>
          <c:max val="600"/>
          <c:min val="27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456368"/>
        <c:crosses val="autoZero"/>
        <c:crossBetween val="midCat"/>
      </c:valAx>
      <c:valAx>
        <c:axId val="137456368"/>
        <c:scaling>
          <c:orientation val="minMax"/>
          <c:max val="420"/>
          <c:min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4520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Vapor Pressure</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Sheet1!$AG$1731</c:f>
              <c:strCache>
                <c:ptCount val="1"/>
                <c:pt idx="0">
                  <c:v>experimental data</c:v>
                </c:pt>
              </c:strCache>
            </c:strRef>
          </c:tx>
          <c:spPr>
            <a:ln w="19050" cap="rnd">
              <a:solidFill>
                <a:srgbClr val="FF0000"/>
              </a:solidFill>
              <a:prstDash val="lgDash"/>
              <a:round/>
            </a:ln>
            <a:effectLst/>
          </c:spPr>
          <c:marker>
            <c:symbol val="none"/>
          </c:marker>
          <c:xVal>
            <c:numRef>
              <c:f>Sheet1!$AF$1732:$AF$1741</c:f>
              <c:numCache>
                <c:formatCode>General</c:formatCode>
                <c:ptCount val="10"/>
                <c:pt idx="0">
                  <c:v>833.4</c:v>
                </c:pt>
                <c:pt idx="1">
                  <c:v>842.57780000000002</c:v>
                </c:pt>
                <c:pt idx="2">
                  <c:v>851.75559999999996</c:v>
                </c:pt>
                <c:pt idx="3">
                  <c:v>860.93330000000003</c:v>
                </c:pt>
                <c:pt idx="4">
                  <c:v>870.11109999999996</c:v>
                </c:pt>
                <c:pt idx="5">
                  <c:v>879.28890000000001</c:v>
                </c:pt>
                <c:pt idx="6">
                  <c:v>888.46669999999995</c:v>
                </c:pt>
                <c:pt idx="7">
                  <c:v>897.64440000000002</c:v>
                </c:pt>
                <c:pt idx="8">
                  <c:v>906.82219999999995</c:v>
                </c:pt>
                <c:pt idx="9">
                  <c:v>916</c:v>
                </c:pt>
              </c:numCache>
            </c:numRef>
          </c:xVal>
          <c:yVal>
            <c:numRef>
              <c:f>Sheet1!$AG$1732:$AG$1741</c:f>
              <c:numCache>
                <c:formatCode>General</c:formatCode>
                <c:ptCount val="10"/>
                <c:pt idx="0">
                  <c:v>100886</c:v>
                </c:pt>
                <c:pt idx="1">
                  <c:v>119806</c:v>
                </c:pt>
                <c:pt idx="2">
                  <c:v>141739</c:v>
                </c:pt>
                <c:pt idx="3">
                  <c:v>167107</c:v>
                </c:pt>
                <c:pt idx="4">
                  <c:v>196392</c:v>
                </c:pt>
                <c:pt idx="5">
                  <c:v>230147</c:v>
                </c:pt>
                <c:pt idx="6">
                  <c:v>269006</c:v>
                </c:pt>
                <c:pt idx="7">
                  <c:v>313700</c:v>
                </c:pt>
                <c:pt idx="8">
                  <c:v>365077</c:v>
                </c:pt>
                <c:pt idx="9">
                  <c:v>424120</c:v>
                </c:pt>
              </c:numCache>
            </c:numRef>
          </c:yVal>
          <c:smooth val="0"/>
          <c:extLst>
            <c:ext xmlns:c16="http://schemas.microsoft.com/office/drawing/2014/chart" uri="{C3380CC4-5D6E-409C-BE32-E72D297353CC}">
              <c16:uniqueId val="{00000000-5C24-49DF-8A8E-DAA637CCD9F6}"/>
            </c:ext>
          </c:extLst>
        </c:ser>
        <c:ser>
          <c:idx val="1"/>
          <c:order val="1"/>
          <c:tx>
            <c:strRef>
              <c:f>Sheet1!$AH$1731</c:f>
              <c:strCache>
                <c:ptCount val="1"/>
                <c:pt idx="0">
                  <c:v>QSPR model</c:v>
                </c:pt>
              </c:strCache>
            </c:strRef>
          </c:tx>
          <c:spPr>
            <a:ln w="19050" cap="rnd">
              <a:solidFill>
                <a:schemeClr val="accent1"/>
              </a:solidFill>
              <a:round/>
            </a:ln>
            <a:effectLst/>
          </c:spPr>
          <c:marker>
            <c:symbol val="none"/>
          </c:marker>
          <c:xVal>
            <c:numRef>
              <c:f>Sheet1!$AF$1732:$AF$1741</c:f>
              <c:numCache>
                <c:formatCode>General</c:formatCode>
                <c:ptCount val="10"/>
                <c:pt idx="0">
                  <c:v>833.4</c:v>
                </c:pt>
                <c:pt idx="1">
                  <c:v>842.57780000000002</c:v>
                </c:pt>
                <c:pt idx="2">
                  <c:v>851.75559999999996</c:v>
                </c:pt>
                <c:pt idx="3">
                  <c:v>860.93330000000003</c:v>
                </c:pt>
                <c:pt idx="4">
                  <c:v>870.11109999999996</c:v>
                </c:pt>
                <c:pt idx="5">
                  <c:v>879.28890000000001</c:v>
                </c:pt>
                <c:pt idx="6">
                  <c:v>888.46669999999995</c:v>
                </c:pt>
                <c:pt idx="7">
                  <c:v>897.64440000000002</c:v>
                </c:pt>
                <c:pt idx="8">
                  <c:v>906.82219999999995</c:v>
                </c:pt>
                <c:pt idx="9">
                  <c:v>916</c:v>
                </c:pt>
              </c:numCache>
            </c:numRef>
          </c:xVal>
          <c:yVal>
            <c:numRef>
              <c:f>Sheet1!$AH$1732:$AH$1741</c:f>
              <c:numCache>
                <c:formatCode>General</c:formatCode>
                <c:ptCount val="10"/>
                <c:pt idx="0">
                  <c:v>130274.46</c:v>
                </c:pt>
                <c:pt idx="1">
                  <c:v>164043.45000000001</c:v>
                </c:pt>
                <c:pt idx="2">
                  <c:v>167739.19</c:v>
                </c:pt>
                <c:pt idx="3">
                  <c:v>215734.48</c:v>
                </c:pt>
                <c:pt idx="4">
                  <c:v>273683.8</c:v>
                </c:pt>
                <c:pt idx="5">
                  <c:v>337364.69</c:v>
                </c:pt>
                <c:pt idx="6">
                  <c:v>425965.86</c:v>
                </c:pt>
                <c:pt idx="7">
                  <c:v>463679.23</c:v>
                </c:pt>
                <c:pt idx="8">
                  <c:v>571214.55000000005</c:v>
                </c:pt>
                <c:pt idx="9">
                  <c:v>956623.61</c:v>
                </c:pt>
              </c:numCache>
            </c:numRef>
          </c:yVal>
          <c:smooth val="0"/>
          <c:extLst>
            <c:ext xmlns:c16="http://schemas.microsoft.com/office/drawing/2014/chart" uri="{C3380CC4-5D6E-409C-BE32-E72D297353CC}">
              <c16:uniqueId val="{00000001-5C24-49DF-8A8E-DAA637CCD9F6}"/>
            </c:ext>
          </c:extLst>
        </c:ser>
        <c:dLbls>
          <c:showLegendKey val="0"/>
          <c:showVal val="0"/>
          <c:showCatName val="0"/>
          <c:showSerName val="0"/>
          <c:showPercent val="0"/>
          <c:showBubbleSize val="0"/>
        </c:dLbls>
        <c:axId val="137414608"/>
        <c:axId val="137398288"/>
      </c:scatterChart>
      <c:valAx>
        <c:axId val="137414608"/>
        <c:scaling>
          <c:orientation val="minMax"/>
          <c:max val="920"/>
          <c:min val="83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398288"/>
        <c:crosses val="autoZero"/>
        <c:crossBetween val="midCat"/>
      </c:valAx>
      <c:valAx>
        <c:axId val="137398288"/>
        <c:scaling>
          <c:orientation val="minMax"/>
          <c:min val="1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4146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Volume</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Sheet1!$AG$551</c:f>
              <c:strCache>
                <c:ptCount val="1"/>
                <c:pt idx="0">
                  <c:v>experimental data</c:v>
                </c:pt>
              </c:strCache>
            </c:strRef>
          </c:tx>
          <c:spPr>
            <a:ln w="19050" cap="rnd">
              <a:solidFill>
                <a:srgbClr val="FF0000"/>
              </a:solidFill>
              <a:prstDash val="lgDash"/>
              <a:round/>
            </a:ln>
            <a:effectLst/>
          </c:spPr>
          <c:marker>
            <c:symbol val="none"/>
          </c:marker>
          <c:xVal>
            <c:numRef>
              <c:f>Sheet1!$AF$552:$AF$561</c:f>
              <c:numCache>
                <c:formatCode>General</c:formatCode>
                <c:ptCount val="10"/>
                <c:pt idx="0">
                  <c:v>278.14999999999998</c:v>
                </c:pt>
                <c:pt idx="1">
                  <c:v>309.68889999999999</c:v>
                </c:pt>
                <c:pt idx="2">
                  <c:v>341.2278</c:v>
                </c:pt>
                <c:pt idx="3">
                  <c:v>372.76670000000001</c:v>
                </c:pt>
                <c:pt idx="4">
                  <c:v>404.30560000000003</c:v>
                </c:pt>
                <c:pt idx="5">
                  <c:v>435.84440000000001</c:v>
                </c:pt>
                <c:pt idx="6">
                  <c:v>467.38330000000002</c:v>
                </c:pt>
                <c:pt idx="7">
                  <c:v>498.92219999999998</c:v>
                </c:pt>
                <c:pt idx="8">
                  <c:v>530.46109999999999</c:v>
                </c:pt>
                <c:pt idx="9">
                  <c:v>562</c:v>
                </c:pt>
              </c:numCache>
            </c:numRef>
          </c:xVal>
          <c:yVal>
            <c:numRef>
              <c:f>Sheet1!$AG$552:$AG$561</c:f>
              <c:numCache>
                <c:formatCode>General</c:formatCode>
                <c:ptCount val="10"/>
                <c:pt idx="0">
                  <c:v>243.6371</c:v>
                </c:pt>
                <c:pt idx="1">
                  <c:v>250.22020000000001</c:v>
                </c:pt>
                <c:pt idx="2">
                  <c:v>257.37670000000003</c:v>
                </c:pt>
                <c:pt idx="3">
                  <c:v>265.20670000000001</c:v>
                </c:pt>
                <c:pt idx="4">
                  <c:v>273.83890000000002</c:v>
                </c:pt>
                <c:pt idx="5">
                  <c:v>283.4427</c:v>
                </c:pt>
                <c:pt idx="6">
                  <c:v>294.24669999999998</c:v>
                </c:pt>
                <c:pt idx="7">
                  <c:v>306.57130000000001</c:v>
                </c:pt>
                <c:pt idx="8">
                  <c:v>320.88470000000001</c:v>
                </c:pt>
                <c:pt idx="9">
                  <c:v>337.9126</c:v>
                </c:pt>
              </c:numCache>
            </c:numRef>
          </c:yVal>
          <c:smooth val="0"/>
          <c:extLst>
            <c:ext xmlns:c16="http://schemas.microsoft.com/office/drawing/2014/chart" uri="{C3380CC4-5D6E-409C-BE32-E72D297353CC}">
              <c16:uniqueId val="{00000000-1F66-4636-9D3C-F6F27F59314C}"/>
            </c:ext>
          </c:extLst>
        </c:ser>
        <c:ser>
          <c:idx val="1"/>
          <c:order val="1"/>
          <c:tx>
            <c:strRef>
              <c:f>Sheet1!$AH$551</c:f>
              <c:strCache>
                <c:ptCount val="1"/>
                <c:pt idx="0">
                  <c:v>GC model</c:v>
                </c:pt>
              </c:strCache>
            </c:strRef>
          </c:tx>
          <c:spPr>
            <a:ln w="19050" cap="rnd">
              <a:solidFill>
                <a:schemeClr val="accent1"/>
              </a:solidFill>
              <a:round/>
            </a:ln>
            <a:effectLst/>
          </c:spPr>
          <c:marker>
            <c:symbol val="none"/>
          </c:marker>
          <c:xVal>
            <c:numRef>
              <c:f>Sheet1!$AF$552:$AF$561</c:f>
              <c:numCache>
                <c:formatCode>General</c:formatCode>
                <c:ptCount val="10"/>
                <c:pt idx="0">
                  <c:v>278.14999999999998</c:v>
                </c:pt>
                <c:pt idx="1">
                  <c:v>309.68889999999999</c:v>
                </c:pt>
                <c:pt idx="2">
                  <c:v>341.2278</c:v>
                </c:pt>
                <c:pt idx="3">
                  <c:v>372.76670000000001</c:v>
                </c:pt>
                <c:pt idx="4">
                  <c:v>404.30560000000003</c:v>
                </c:pt>
                <c:pt idx="5">
                  <c:v>435.84440000000001</c:v>
                </c:pt>
                <c:pt idx="6">
                  <c:v>467.38330000000002</c:v>
                </c:pt>
                <c:pt idx="7">
                  <c:v>498.92219999999998</c:v>
                </c:pt>
                <c:pt idx="8">
                  <c:v>530.46109999999999</c:v>
                </c:pt>
                <c:pt idx="9">
                  <c:v>562</c:v>
                </c:pt>
              </c:numCache>
            </c:numRef>
          </c:xVal>
          <c:yVal>
            <c:numRef>
              <c:f>Sheet1!$AH$552:$AH$561</c:f>
              <c:numCache>
                <c:formatCode>General</c:formatCode>
                <c:ptCount val="10"/>
                <c:pt idx="0">
                  <c:v>246.8124509999999</c:v>
                </c:pt>
                <c:pt idx="1">
                  <c:v>253.32009099999991</c:v>
                </c:pt>
                <c:pt idx="2">
                  <c:v>262.6184420000003</c:v>
                </c:pt>
                <c:pt idx="3">
                  <c:v>272.39837799999992</c:v>
                </c:pt>
                <c:pt idx="4">
                  <c:v>289.14263899999969</c:v>
                </c:pt>
                <c:pt idx="5">
                  <c:v>290.97621599999979</c:v>
                </c:pt>
                <c:pt idx="6">
                  <c:v>301.78043299999979</c:v>
                </c:pt>
                <c:pt idx="7">
                  <c:v>317.07352599999967</c:v>
                </c:pt>
                <c:pt idx="8">
                  <c:v>344.87378999999959</c:v>
                </c:pt>
                <c:pt idx="9">
                  <c:v>371.88144999999997</c:v>
                </c:pt>
              </c:numCache>
            </c:numRef>
          </c:yVal>
          <c:smooth val="0"/>
          <c:extLst>
            <c:ext xmlns:c16="http://schemas.microsoft.com/office/drawing/2014/chart" uri="{C3380CC4-5D6E-409C-BE32-E72D297353CC}">
              <c16:uniqueId val="{00000001-1F66-4636-9D3C-F6F27F59314C}"/>
            </c:ext>
          </c:extLst>
        </c:ser>
        <c:dLbls>
          <c:showLegendKey val="0"/>
          <c:showVal val="0"/>
          <c:showCatName val="0"/>
          <c:showSerName val="0"/>
          <c:showPercent val="0"/>
          <c:showBubbleSize val="0"/>
        </c:dLbls>
        <c:axId val="1356086608"/>
        <c:axId val="1356087088"/>
      </c:scatterChart>
      <c:valAx>
        <c:axId val="1356086608"/>
        <c:scaling>
          <c:orientation val="minMax"/>
          <c:max val="580"/>
          <c:min val="2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6087088"/>
        <c:crosses val="autoZero"/>
        <c:crossBetween val="midCat"/>
      </c:valAx>
      <c:valAx>
        <c:axId val="1356087088"/>
        <c:scaling>
          <c:orientation val="minMax"/>
          <c:min val="2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60866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Internal Energy</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scatterChart>
        <c:scatterStyle val="lineMarker"/>
        <c:varyColors val="0"/>
        <c:ser>
          <c:idx val="0"/>
          <c:order val="0"/>
          <c:tx>
            <c:strRef>
              <c:f>Sheet1!$AG$1691</c:f>
              <c:strCache>
                <c:ptCount val="1"/>
                <c:pt idx="0">
                  <c:v>experimental data</c:v>
                </c:pt>
              </c:strCache>
            </c:strRef>
          </c:tx>
          <c:spPr>
            <a:ln w="19050" cap="rnd">
              <a:solidFill>
                <a:srgbClr val="FF0000"/>
              </a:solidFill>
              <a:prstDash val="lgDash"/>
              <a:round/>
            </a:ln>
            <a:effectLst/>
          </c:spPr>
          <c:marker>
            <c:symbol val="none"/>
          </c:marker>
          <c:xVal>
            <c:numRef>
              <c:f>Sheet1!$AF$1692:$AF$1701</c:f>
              <c:numCache>
                <c:formatCode>General</c:formatCode>
                <c:ptCount val="10"/>
                <c:pt idx="0">
                  <c:v>351.9</c:v>
                </c:pt>
                <c:pt idx="1">
                  <c:v>401.57780000000002</c:v>
                </c:pt>
                <c:pt idx="2">
                  <c:v>451.25560000000002</c:v>
                </c:pt>
                <c:pt idx="3">
                  <c:v>500.93329999999997</c:v>
                </c:pt>
                <c:pt idx="4">
                  <c:v>550.61109999999996</c:v>
                </c:pt>
                <c:pt idx="5">
                  <c:v>600.28890000000001</c:v>
                </c:pt>
                <c:pt idx="6">
                  <c:v>649.96669999999995</c:v>
                </c:pt>
                <c:pt idx="7">
                  <c:v>699.64440000000002</c:v>
                </c:pt>
                <c:pt idx="8">
                  <c:v>749.32219999999995</c:v>
                </c:pt>
                <c:pt idx="9">
                  <c:v>799</c:v>
                </c:pt>
              </c:numCache>
            </c:numRef>
          </c:xVal>
          <c:yVal>
            <c:numRef>
              <c:f>Sheet1!$AG$1692:$AG$1701</c:f>
              <c:numCache>
                <c:formatCode>General</c:formatCode>
                <c:ptCount val="10"/>
                <c:pt idx="0">
                  <c:v>-1205500</c:v>
                </c:pt>
                <c:pt idx="1">
                  <c:v>-1163500</c:v>
                </c:pt>
                <c:pt idx="2">
                  <c:v>-1120100</c:v>
                </c:pt>
                <c:pt idx="3">
                  <c:v>-1075100</c:v>
                </c:pt>
                <c:pt idx="4">
                  <c:v>-1028100</c:v>
                </c:pt>
                <c:pt idx="5">
                  <c:v>-978920</c:v>
                </c:pt>
                <c:pt idx="6">
                  <c:v>-927270</c:v>
                </c:pt>
                <c:pt idx="7">
                  <c:v>-872740</c:v>
                </c:pt>
                <c:pt idx="8">
                  <c:v>-814660</c:v>
                </c:pt>
                <c:pt idx="9">
                  <c:v>-751470</c:v>
                </c:pt>
              </c:numCache>
            </c:numRef>
          </c:yVal>
          <c:smooth val="0"/>
          <c:extLst>
            <c:ext xmlns:c16="http://schemas.microsoft.com/office/drawing/2014/chart" uri="{C3380CC4-5D6E-409C-BE32-E72D297353CC}">
              <c16:uniqueId val="{00000000-5114-4626-BAE4-716862994828}"/>
            </c:ext>
          </c:extLst>
        </c:ser>
        <c:ser>
          <c:idx val="1"/>
          <c:order val="1"/>
          <c:tx>
            <c:strRef>
              <c:f>Sheet1!$AH$1691</c:f>
              <c:strCache>
                <c:ptCount val="1"/>
                <c:pt idx="0">
                  <c:v>QSPR </c:v>
                </c:pt>
              </c:strCache>
            </c:strRef>
          </c:tx>
          <c:spPr>
            <a:ln w="19050" cap="rnd">
              <a:solidFill>
                <a:schemeClr val="accent1"/>
              </a:solidFill>
              <a:round/>
            </a:ln>
            <a:effectLst/>
          </c:spPr>
          <c:marker>
            <c:symbol val="none"/>
          </c:marker>
          <c:xVal>
            <c:numRef>
              <c:f>Sheet1!$AF$1692:$AF$1701</c:f>
              <c:numCache>
                <c:formatCode>General</c:formatCode>
                <c:ptCount val="10"/>
                <c:pt idx="0">
                  <c:v>351.9</c:v>
                </c:pt>
                <c:pt idx="1">
                  <c:v>401.57780000000002</c:v>
                </c:pt>
                <c:pt idx="2">
                  <c:v>451.25560000000002</c:v>
                </c:pt>
                <c:pt idx="3">
                  <c:v>500.93329999999997</c:v>
                </c:pt>
                <c:pt idx="4">
                  <c:v>550.61109999999996</c:v>
                </c:pt>
                <c:pt idx="5">
                  <c:v>600.28890000000001</c:v>
                </c:pt>
                <c:pt idx="6">
                  <c:v>649.96669999999995</c:v>
                </c:pt>
                <c:pt idx="7">
                  <c:v>699.64440000000002</c:v>
                </c:pt>
                <c:pt idx="8">
                  <c:v>749.32219999999995</c:v>
                </c:pt>
                <c:pt idx="9">
                  <c:v>799</c:v>
                </c:pt>
              </c:numCache>
            </c:numRef>
          </c:xVal>
          <c:yVal>
            <c:numRef>
              <c:f>Sheet1!$AH$1692:$AH$1701</c:f>
              <c:numCache>
                <c:formatCode>General</c:formatCode>
                <c:ptCount val="10"/>
                <c:pt idx="0">
                  <c:v>-1182276</c:v>
                </c:pt>
                <c:pt idx="1">
                  <c:v>-1154978</c:v>
                </c:pt>
                <c:pt idx="2">
                  <c:v>-1111057.1000000001</c:v>
                </c:pt>
                <c:pt idx="3">
                  <c:v>-1063941.8</c:v>
                </c:pt>
                <c:pt idx="4">
                  <c:v>-995259.25730000006</c:v>
                </c:pt>
                <c:pt idx="5">
                  <c:v>-939724.78</c:v>
                </c:pt>
                <c:pt idx="6">
                  <c:v>-886433.62</c:v>
                </c:pt>
                <c:pt idx="7">
                  <c:v>-841376.7</c:v>
                </c:pt>
                <c:pt idx="8">
                  <c:v>-764704.66</c:v>
                </c:pt>
                <c:pt idx="9">
                  <c:v>-695976.05</c:v>
                </c:pt>
              </c:numCache>
            </c:numRef>
          </c:yVal>
          <c:smooth val="0"/>
          <c:extLst>
            <c:ext xmlns:c16="http://schemas.microsoft.com/office/drawing/2014/chart" uri="{C3380CC4-5D6E-409C-BE32-E72D297353CC}">
              <c16:uniqueId val="{00000001-5114-4626-BAE4-716862994828}"/>
            </c:ext>
          </c:extLst>
        </c:ser>
        <c:dLbls>
          <c:showLegendKey val="0"/>
          <c:showVal val="0"/>
          <c:showCatName val="0"/>
          <c:showSerName val="0"/>
          <c:showPercent val="0"/>
          <c:showBubbleSize val="0"/>
        </c:dLbls>
        <c:axId val="137441968"/>
        <c:axId val="137443408"/>
      </c:scatterChart>
      <c:valAx>
        <c:axId val="137441968"/>
        <c:scaling>
          <c:orientation val="minMax"/>
          <c:max val="820"/>
          <c:min val="3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443408"/>
        <c:crosses val="autoZero"/>
        <c:crossBetween val="midCat"/>
      </c:valAx>
      <c:valAx>
        <c:axId val="137443408"/>
        <c:scaling>
          <c:orientation val="minMax"/>
          <c:max val="-650000"/>
          <c:min val="-125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4419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ADF3D6-E952-4F8A-BBC4-A999406129AB}" type="datetimeFigureOut">
              <a:rPr lang="zh-CN" altLang="en-US" smtClean="0"/>
              <a:t>2025/12/5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06FC2-3802-4588-86A6-693634DEC856}" type="slidenum">
              <a:rPr lang="zh-CN" altLang="en-US" smtClean="0"/>
              <a:t>‹#›</a:t>
            </a:fld>
            <a:endParaRPr lang="zh-CN" altLang="en-US"/>
          </a:p>
        </p:txBody>
      </p:sp>
    </p:spTree>
    <p:extLst>
      <p:ext uri="{BB962C8B-B14F-4D97-AF65-F5344CB8AC3E}">
        <p14:creationId xmlns:p14="http://schemas.microsoft.com/office/powerpoint/2010/main" val="215303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a:t>
            </a:r>
            <a:r>
              <a:rPr lang="en-US" altLang="zh-CN" dirty="0" err="1"/>
              <a:t>professor,welcome</a:t>
            </a:r>
            <a:r>
              <a:rPr lang="en-US" altLang="zh-CN" dirty="0"/>
              <a:t> to Zhejiang university ,I am a master student of professor </a:t>
            </a:r>
            <a:r>
              <a:rPr lang="en-US" altLang="zh-CN" dirty="0" err="1"/>
              <a:t>anjan.I</a:t>
            </a:r>
            <a:r>
              <a:rPr lang="en-US" altLang="zh-CN" dirty="0"/>
              <a:t> will report my research direction to you. Trend- and reference-Guided Hybrid Modeling of Temperature-Dependent Thermophysical Properties.</a:t>
            </a:r>
            <a:endParaRPr lang="zh-CN" altLang="en-US" dirty="0"/>
          </a:p>
        </p:txBody>
      </p:sp>
      <p:sp>
        <p:nvSpPr>
          <p:cNvPr id="4" name="灯片编号占位符 3"/>
          <p:cNvSpPr>
            <a:spLocks noGrp="1"/>
          </p:cNvSpPr>
          <p:nvPr>
            <p:ph type="sldNum" sz="quarter" idx="5"/>
          </p:nvPr>
        </p:nvSpPr>
        <p:spPr/>
        <p:txBody>
          <a:bodyPr/>
          <a:lstStyle/>
          <a:p>
            <a:fld id="{B0B06FC2-3802-4588-86A6-693634DEC856}" type="slidenum">
              <a:rPr lang="zh-CN" altLang="en-US" smtClean="0"/>
              <a:t>1</a:t>
            </a:fld>
            <a:endParaRPr lang="zh-CN" altLang="en-US"/>
          </a:p>
        </p:txBody>
      </p:sp>
    </p:spTree>
    <p:extLst>
      <p:ext uri="{BB962C8B-B14F-4D97-AF65-F5344CB8AC3E}">
        <p14:creationId xmlns:p14="http://schemas.microsoft.com/office/powerpoint/2010/main" val="656647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68FA7-E2D9-DF93-8154-9A6C92A7B4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F0FF3C-D9D7-FB1B-5942-8F3843B152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F40971-F0A6-10B8-6C2F-5C1103AB49A7}"/>
              </a:ext>
            </a:extLst>
          </p:cNvPr>
          <p:cNvSpPr>
            <a:spLocks noGrp="1"/>
          </p:cNvSpPr>
          <p:nvPr>
            <p:ph type="body" idx="1"/>
          </p:nvPr>
        </p:nvSpPr>
        <p:spPr/>
        <p:txBody>
          <a:bodyPr/>
          <a:lstStyle/>
          <a:p>
            <a:r>
              <a:rPr lang="en-US" altLang="zh-CN" sz="1200" kern="1200" dirty="0">
                <a:solidFill>
                  <a:schemeClr val="tx1"/>
                </a:solidFill>
                <a:effectLst/>
                <a:latin typeface="+mn-lt"/>
                <a:ea typeface="+mn-ea"/>
                <a:cs typeface="+mn-cs"/>
              </a:rPr>
              <a:t>and QSPR/ML models producing sudden, unphysical jumps at certain points due to their lack of physical consistency.</a:t>
            </a:r>
            <a:endParaRPr lang="zh-CN" altLang="en-US" dirty="0"/>
          </a:p>
        </p:txBody>
      </p:sp>
      <p:sp>
        <p:nvSpPr>
          <p:cNvPr id="4" name="灯片编号占位符 3">
            <a:extLst>
              <a:ext uri="{FF2B5EF4-FFF2-40B4-BE49-F238E27FC236}">
                <a16:creationId xmlns:a16="http://schemas.microsoft.com/office/drawing/2014/main" id="{6B1953FB-110A-2E0E-AD8B-E0765013DF7A}"/>
              </a:ext>
            </a:extLst>
          </p:cNvPr>
          <p:cNvSpPr>
            <a:spLocks noGrp="1"/>
          </p:cNvSpPr>
          <p:nvPr>
            <p:ph type="sldNum" sz="quarter" idx="5"/>
          </p:nvPr>
        </p:nvSpPr>
        <p:spPr/>
        <p:txBody>
          <a:bodyPr/>
          <a:lstStyle/>
          <a:p>
            <a:fld id="{B0B06FC2-3802-4588-86A6-693634DEC856}" type="slidenum">
              <a:rPr lang="zh-CN" altLang="en-US" smtClean="0"/>
              <a:t>12</a:t>
            </a:fld>
            <a:endParaRPr lang="zh-CN" altLang="en-US"/>
          </a:p>
        </p:txBody>
      </p:sp>
    </p:spTree>
    <p:extLst>
      <p:ext uri="{BB962C8B-B14F-4D97-AF65-F5344CB8AC3E}">
        <p14:creationId xmlns:p14="http://schemas.microsoft.com/office/powerpoint/2010/main" val="1085472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C0D67-DAB6-77FD-1061-595E433534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89E46B-0730-EBE1-2D78-8DF38B4E7DC6}"/>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31BD5F55-B3EF-44E4-62E6-C5614BA96D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9A06E3-8081-A805-7F34-9150D9984E47}"/>
              </a:ext>
            </a:extLst>
          </p:cNvPr>
          <p:cNvSpPr>
            <a:spLocks noGrp="1"/>
          </p:cNvSpPr>
          <p:nvPr>
            <p:ph type="sldNum" sz="quarter" idx="5"/>
          </p:nvPr>
        </p:nvSpPr>
        <p:spPr/>
        <p:txBody>
          <a:bodyPr/>
          <a:lstStyle/>
          <a:p>
            <a:fld id="{B0B06FC2-3802-4588-86A6-693634DEC856}" type="slidenum">
              <a:rPr lang="zh-CN" altLang="en-US" smtClean="0"/>
              <a:t>14</a:t>
            </a:fld>
            <a:endParaRPr lang="zh-CN" altLang="en-US"/>
          </a:p>
        </p:txBody>
      </p:sp>
    </p:spTree>
    <p:extLst>
      <p:ext uri="{BB962C8B-B14F-4D97-AF65-F5344CB8AC3E}">
        <p14:creationId xmlns:p14="http://schemas.microsoft.com/office/powerpoint/2010/main" val="2921378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7A1E9-5ACA-4F14-7AF7-0912D0D450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D0ED2E-AD7E-CA62-5929-569CE7F23BF7}"/>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C4F48F7B-21F5-CD61-28BD-3D32661D096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840088F-E0BD-1F59-2E79-FD482C966D88}"/>
              </a:ext>
            </a:extLst>
          </p:cNvPr>
          <p:cNvSpPr>
            <a:spLocks noGrp="1"/>
          </p:cNvSpPr>
          <p:nvPr>
            <p:ph type="sldNum" sz="quarter" idx="5"/>
          </p:nvPr>
        </p:nvSpPr>
        <p:spPr/>
        <p:txBody>
          <a:bodyPr/>
          <a:lstStyle/>
          <a:p>
            <a:fld id="{B0B06FC2-3802-4588-86A6-693634DEC856}" type="slidenum">
              <a:rPr lang="zh-CN" altLang="en-US" smtClean="0"/>
              <a:t>15</a:t>
            </a:fld>
            <a:endParaRPr lang="zh-CN" altLang="en-US"/>
          </a:p>
        </p:txBody>
      </p:sp>
    </p:spTree>
    <p:extLst>
      <p:ext uri="{BB962C8B-B14F-4D97-AF65-F5344CB8AC3E}">
        <p14:creationId xmlns:p14="http://schemas.microsoft.com/office/powerpoint/2010/main" val="121404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DAB7C-3CDC-A03B-AE12-695AB65B5C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02F0DC-A112-45C6-CD12-A7E799644852}"/>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FD2F6AE7-B066-24CA-D778-26C0B85E611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5CC5090-984C-9241-D694-863550E121D8}"/>
              </a:ext>
            </a:extLst>
          </p:cNvPr>
          <p:cNvSpPr>
            <a:spLocks noGrp="1"/>
          </p:cNvSpPr>
          <p:nvPr>
            <p:ph type="sldNum" sz="quarter" idx="5"/>
          </p:nvPr>
        </p:nvSpPr>
        <p:spPr/>
        <p:txBody>
          <a:bodyPr/>
          <a:lstStyle/>
          <a:p>
            <a:fld id="{B0B06FC2-3802-4588-86A6-693634DEC856}" type="slidenum">
              <a:rPr lang="zh-CN" altLang="en-US" smtClean="0"/>
              <a:t>16</a:t>
            </a:fld>
            <a:endParaRPr lang="zh-CN" altLang="en-US"/>
          </a:p>
        </p:txBody>
      </p:sp>
    </p:spTree>
    <p:extLst>
      <p:ext uri="{BB962C8B-B14F-4D97-AF65-F5344CB8AC3E}">
        <p14:creationId xmlns:p14="http://schemas.microsoft.com/office/powerpoint/2010/main" val="386129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B06FC2-3802-4588-86A6-693634DEC856}" type="slidenum">
              <a:rPr lang="zh-CN" altLang="en-US" smtClean="0"/>
              <a:t>18</a:t>
            </a:fld>
            <a:endParaRPr lang="zh-CN" altLang="en-US"/>
          </a:p>
        </p:txBody>
      </p:sp>
    </p:spTree>
    <p:extLst>
      <p:ext uri="{BB962C8B-B14F-4D97-AF65-F5344CB8AC3E}">
        <p14:creationId xmlns:p14="http://schemas.microsoft.com/office/powerpoint/2010/main" val="2888574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E660B-ECCF-E802-1275-9C73404602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1EC51D-4CC3-A45B-F0D2-4969F5D78C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DE4EA0-7CE8-1126-D634-8C21003284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6E06F5C-74A1-00DB-CEE7-11324F73748B}"/>
              </a:ext>
            </a:extLst>
          </p:cNvPr>
          <p:cNvSpPr>
            <a:spLocks noGrp="1"/>
          </p:cNvSpPr>
          <p:nvPr>
            <p:ph type="sldNum" sz="quarter" idx="5"/>
          </p:nvPr>
        </p:nvSpPr>
        <p:spPr/>
        <p:txBody>
          <a:bodyPr/>
          <a:lstStyle/>
          <a:p>
            <a:fld id="{B0B06FC2-3802-4588-86A6-693634DEC856}" type="slidenum">
              <a:rPr lang="zh-CN" altLang="en-US" smtClean="0"/>
              <a:t>19</a:t>
            </a:fld>
            <a:endParaRPr lang="zh-CN" altLang="en-US"/>
          </a:p>
        </p:txBody>
      </p:sp>
    </p:spTree>
    <p:extLst>
      <p:ext uri="{BB962C8B-B14F-4D97-AF65-F5344CB8AC3E}">
        <p14:creationId xmlns:p14="http://schemas.microsoft.com/office/powerpoint/2010/main" val="2120025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DF354-5F79-BEBB-F903-CF671E6410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5F2810-4D58-599A-13EC-D90FD9C0BE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985570-01F3-73D8-2293-9D4508E9DA9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98ECFC8-0ECE-167A-6F23-CF69B9126BF7}"/>
              </a:ext>
            </a:extLst>
          </p:cNvPr>
          <p:cNvSpPr>
            <a:spLocks noGrp="1"/>
          </p:cNvSpPr>
          <p:nvPr>
            <p:ph type="sldNum" sz="quarter" idx="5"/>
          </p:nvPr>
        </p:nvSpPr>
        <p:spPr/>
        <p:txBody>
          <a:bodyPr/>
          <a:lstStyle/>
          <a:p>
            <a:fld id="{B0B06FC2-3802-4588-86A6-693634DEC856}" type="slidenum">
              <a:rPr lang="zh-CN" altLang="en-US" smtClean="0"/>
              <a:t>20</a:t>
            </a:fld>
            <a:endParaRPr lang="zh-CN" altLang="en-US"/>
          </a:p>
        </p:txBody>
      </p:sp>
    </p:spTree>
    <p:extLst>
      <p:ext uri="{BB962C8B-B14F-4D97-AF65-F5344CB8AC3E}">
        <p14:creationId xmlns:p14="http://schemas.microsoft.com/office/powerpoint/2010/main" val="2986513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5A12-7BBE-E632-FFD7-BEAAC938B8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E69BB1-DB21-6E28-69B0-7B601B9469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3FF9E0-B7D1-75C6-CEEF-03492C7C846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F2EB021-A3B0-D530-2F30-967F3A5BFA5B}"/>
              </a:ext>
            </a:extLst>
          </p:cNvPr>
          <p:cNvSpPr>
            <a:spLocks noGrp="1"/>
          </p:cNvSpPr>
          <p:nvPr>
            <p:ph type="sldNum" sz="quarter" idx="5"/>
          </p:nvPr>
        </p:nvSpPr>
        <p:spPr/>
        <p:txBody>
          <a:bodyPr/>
          <a:lstStyle/>
          <a:p>
            <a:fld id="{B0B06FC2-3802-4588-86A6-693634DEC856}" type="slidenum">
              <a:rPr lang="zh-CN" altLang="en-US" smtClean="0"/>
              <a:t>21</a:t>
            </a:fld>
            <a:endParaRPr lang="zh-CN" altLang="en-US"/>
          </a:p>
        </p:txBody>
      </p:sp>
    </p:spTree>
    <p:extLst>
      <p:ext uri="{BB962C8B-B14F-4D97-AF65-F5344CB8AC3E}">
        <p14:creationId xmlns:p14="http://schemas.microsoft.com/office/powerpoint/2010/main" val="3325685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4B449-190F-3E2F-9B02-955CF60E84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F81C8C-71D4-BF1A-06FD-B909900907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AFD47D-EE88-0F88-53D2-AEEF9DF4BE2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D65FF12-7D8C-B1C8-A0D5-3C391E0B376A}"/>
              </a:ext>
            </a:extLst>
          </p:cNvPr>
          <p:cNvSpPr>
            <a:spLocks noGrp="1"/>
          </p:cNvSpPr>
          <p:nvPr>
            <p:ph type="sldNum" sz="quarter" idx="5"/>
          </p:nvPr>
        </p:nvSpPr>
        <p:spPr/>
        <p:txBody>
          <a:bodyPr/>
          <a:lstStyle/>
          <a:p>
            <a:fld id="{B0B06FC2-3802-4588-86A6-693634DEC856}" type="slidenum">
              <a:rPr lang="zh-CN" altLang="en-US" smtClean="0"/>
              <a:t>22</a:t>
            </a:fld>
            <a:endParaRPr lang="zh-CN" altLang="en-US"/>
          </a:p>
        </p:txBody>
      </p:sp>
    </p:spTree>
    <p:extLst>
      <p:ext uri="{BB962C8B-B14F-4D97-AF65-F5344CB8AC3E}">
        <p14:creationId xmlns:p14="http://schemas.microsoft.com/office/powerpoint/2010/main" val="2560536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C5D51-1A64-9FE7-99C2-6AD5FC4E7C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13E0F9-C92D-A763-54AA-D31C640BE2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3B6F2D-2F82-6C76-E323-118473C1D1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14A75C3-FF9C-C18B-D4EA-613345B5D0FA}"/>
              </a:ext>
            </a:extLst>
          </p:cNvPr>
          <p:cNvSpPr>
            <a:spLocks noGrp="1"/>
          </p:cNvSpPr>
          <p:nvPr>
            <p:ph type="sldNum" sz="quarter" idx="5"/>
          </p:nvPr>
        </p:nvSpPr>
        <p:spPr/>
        <p:txBody>
          <a:bodyPr/>
          <a:lstStyle/>
          <a:p>
            <a:fld id="{B0B06FC2-3802-4588-86A6-693634DEC856}" type="slidenum">
              <a:rPr lang="zh-CN" altLang="en-US" smtClean="0"/>
              <a:t>23</a:t>
            </a:fld>
            <a:endParaRPr lang="zh-CN" altLang="en-US"/>
          </a:p>
        </p:txBody>
      </p:sp>
    </p:spTree>
    <p:extLst>
      <p:ext uri="{BB962C8B-B14F-4D97-AF65-F5344CB8AC3E}">
        <p14:creationId xmlns:p14="http://schemas.microsoft.com/office/powerpoint/2010/main" val="3702680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I will introduce my work through 4 parts.</a:t>
            </a:r>
            <a:endParaRPr lang="zh-CN" altLang="en-US" dirty="0"/>
          </a:p>
        </p:txBody>
      </p:sp>
      <p:sp>
        <p:nvSpPr>
          <p:cNvPr id="4" name="灯片编号占位符 3"/>
          <p:cNvSpPr>
            <a:spLocks noGrp="1"/>
          </p:cNvSpPr>
          <p:nvPr>
            <p:ph type="sldNum" sz="quarter" idx="5"/>
          </p:nvPr>
        </p:nvSpPr>
        <p:spPr/>
        <p:txBody>
          <a:bodyPr/>
          <a:lstStyle/>
          <a:p>
            <a:fld id="{B0B06FC2-3802-4588-86A6-693634DEC856}" type="slidenum">
              <a:rPr lang="zh-CN" altLang="en-US" smtClean="0"/>
              <a:t>2</a:t>
            </a:fld>
            <a:endParaRPr lang="zh-CN" altLang="en-US"/>
          </a:p>
        </p:txBody>
      </p:sp>
    </p:spTree>
    <p:extLst>
      <p:ext uri="{BB962C8B-B14F-4D97-AF65-F5344CB8AC3E}">
        <p14:creationId xmlns:p14="http://schemas.microsoft.com/office/powerpoint/2010/main" val="2297294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2CABF-5765-41D8-0810-1BBA8161CA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C552A7-B882-3B39-4359-8888F7407A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0AB9AA-EFA6-E208-5987-38FB70A364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27EC9E5-1EA8-1AA8-1E92-8ADB7656D071}"/>
              </a:ext>
            </a:extLst>
          </p:cNvPr>
          <p:cNvSpPr>
            <a:spLocks noGrp="1"/>
          </p:cNvSpPr>
          <p:nvPr>
            <p:ph type="sldNum" sz="quarter" idx="5"/>
          </p:nvPr>
        </p:nvSpPr>
        <p:spPr/>
        <p:txBody>
          <a:bodyPr/>
          <a:lstStyle/>
          <a:p>
            <a:fld id="{B0B06FC2-3802-4588-86A6-693634DEC856}" type="slidenum">
              <a:rPr lang="zh-CN" altLang="en-US" smtClean="0"/>
              <a:t>24</a:t>
            </a:fld>
            <a:endParaRPr lang="zh-CN" altLang="en-US"/>
          </a:p>
        </p:txBody>
      </p:sp>
    </p:spTree>
    <p:extLst>
      <p:ext uri="{BB962C8B-B14F-4D97-AF65-F5344CB8AC3E}">
        <p14:creationId xmlns:p14="http://schemas.microsoft.com/office/powerpoint/2010/main" val="4032993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CFE54-9CAE-2F77-D0DD-54F9914ECF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D114C6-D6F8-21F0-A2C4-89AAD94C53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D13630-9CEA-888F-B4F3-334FBBDD170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3BC6B1-84FA-7275-3A4D-F52F9DEF1D3D}"/>
              </a:ext>
            </a:extLst>
          </p:cNvPr>
          <p:cNvSpPr>
            <a:spLocks noGrp="1"/>
          </p:cNvSpPr>
          <p:nvPr>
            <p:ph type="sldNum" sz="quarter" idx="5"/>
          </p:nvPr>
        </p:nvSpPr>
        <p:spPr/>
        <p:txBody>
          <a:bodyPr/>
          <a:lstStyle/>
          <a:p>
            <a:fld id="{B0B06FC2-3802-4588-86A6-693634DEC856}" type="slidenum">
              <a:rPr lang="zh-CN" altLang="en-US" smtClean="0"/>
              <a:t>25</a:t>
            </a:fld>
            <a:endParaRPr lang="zh-CN" altLang="en-US"/>
          </a:p>
        </p:txBody>
      </p:sp>
    </p:spTree>
    <p:extLst>
      <p:ext uri="{BB962C8B-B14F-4D97-AF65-F5344CB8AC3E}">
        <p14:creationId xmlns:p14="http://schemas.microsoft.com/office/powerpoint/2010/main" val="1629483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F0CF0-D683-C203-2D2C-50CC7950D3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7F25DE-5EEB-E991-3679-37D1A7AA99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E06B7D-1324-CEB1-18FB-E422E8FC1AC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DECBE1D-142C-52D3-27C9-966B7F9A31E1}"/>
              </a:ext>
            </a:extLst>
          </p:cNvPr>
          <p:cNvSpPr>
            <a:spLocks noGrp="1"/>
          </p:cNvSpPr>
          <p:nvPr>
            <p:ph type="sldNum" sz="quarter" idx="5"/>
          </p:nvPr>
        </p:nvSpPr>
        <p:spPr/>
        <p:txBody>
          <a:bodyPr/>
          <a:lstStyle/>
          <a:p>
            <a:fld id="{B0B06FC2-3802-4588-86A6-693634DEC856}" type="slidenum">
              <a:rPr lang="zh-CN" altLang="en-US" smtClean="0"/>
              <a:t>26</a:t>
            </a:fld>
            <a:endParaRPr lang="zh-CN" altLang="en-US"/>
          </a:p>
        </p:txBody>
      </p:sp>
    </p:spTree>
    <p:extLst>
      <p:ext uri="{BB962C8B-B14F-4D97-AF65-F5344CB8AC3E}">
        <p14:creationId xmlns:p14="http://schemas.microsoft.com/office/powerpoint/2010/main" val="1253837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3A760-7510-FB4B-80F3-29DE7801B0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F2E159-D60E-B965-866D-90F4D37D08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FE7E73-1F42-0BCD-4F15-C7D2572F077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1684039-1B01-80C6-7CAB-A079F9992F8B}"/>
              </a:ext>
            </a:extLst>
          </p:cNvPr>
          <p:cNvSpPr>
            <a:spLocks noGrp="1"/>
          </p:cNvSpPr>
          <p:nvPr>
            <p:ph type="sldNum" sz="quarter" idx="5"/>
          </p:nvPr>
        </p:nvSpPr>
        <p:spPr/>
        <p:txBody>
          <a:bodyPr/>
          <a:lstStyle/>
          <a:p>
            <a:fld id="{B0B06FC2-3802-4588-86A6-693634DEC856}" type="slidenum">
              <a:rPr lang="zh-CN" altLang="en-US" smtClean="0"/>
              <a:t>27</a:t>
            </a:fld>
            <a:endParaRPr lang="zh-CN" altLang="en-US"/>
          </a:p>
        </p:txBody>
      </p:sp>
    </p:spTree>
    <p:extLst>
      <p:ext uri="{BB962C8B-B14F-4D97-AF65-F5344CB8AC3E}">
        <p14:creationId xmlns:p14="http://schemas.microsoft.com/office/powerpoint/2010/main" val="3106908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242E2-8D6E-7A89-C6DC-339B69A487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35E3D3-C448-9D52-2528-8BC5D11963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D2702E-CCEB-2961-22AE-E44A914FFC4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B76DA81-1732-796D-7B7C-A75B1DE97E43}"/>
              </a:ext>
            </a:extLst>
          </p:cNvPr>
          <p:cNvSpPr>
            <a:spLocks noGrp="1"/>
          </p:cNvSpPr>
          <p:nvPr>
            <p:ph type="sldNum" sz="quarter" idx="5"/>
          </p:nvPr>
        </p:nvSpPr>
        <p:spPr/>
        <p:txBody>
          <a:bodyPr/>
          <a:lstStyle/>
          <a:p>
            <a:fld id="{B0B06FC2-3802-4588-86A6-693634DEC856}" type="slidenum">
              <a:rPr lang="zh-CN" altLang="en-US" smtClean="0"/>
              <a:t>28</a:t>
            </a:fld>
            <a:endParaRPr lang="zh-CN" altLang="en-US"/>
          </a:p>
        </p:txBody>
      </p:sp>
    </p:spTree>
    <p:extLst>
      <p:ext uri="{BB962C8B-B14F-4D97-AF65-F5344CB8AC3E}">
        <p14:creationId xmlns:p14="http://schemas.microsoft.com/office/powerpoint/2010/main" val="4269679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AACB5-D24C-B1CA-F0B7-B49ACADCCE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2F3EA2-A91F-7121-058B-F129B451CB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0C21AC-7A9E-7F6C-C392-1C5909B98AE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51D0F8C-FDE5-E0DA-E4B1-D24C64E54F98}"/>
              </a:ext>
            </a:extLst>
          </p:cNvPr>
          <p:cNvSpPr>
            <a:spLocks noGrp="1"/>
          </p:cNvSpPr>
          <p:nvPr>
            <p:ph type="sldNum" sz="quarter" idx="5"/>
          </p:nvPr>
        </p:nvSpPr>
        <p:spPr/>
        <p:txBody>
          <a:bodyPr/>
          <a:lstStyle/>
          <a:p>
            <a:fld id="{B0B06FC2-3802-4588-86A6-693634DEC856}" type="slidenum">
              <a:rPr lang="zh-CN" altLang="en-US" smtClean="0"/>
              <a:t>29</a:t>
            </a:fld>
            <a:endParaRPr lang="zh-CN" altLang="en-US"/>
          </a:p>
        </p:txBody>
      </p:sp>
    </p:spTree>
    <p:extLst>
      <p:ext uri="{BB962C8B-B14F-4D97-AF65-F5344CB8AC3E}">
        <p14:creationId xmlns:p14="http://schemas.microsoft.com/office/powerpoint/2010/main" val="420564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DC270-DD54-2981-B4BF-B2F7F5F23F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CEBBE3-D35C-8CE0-103C-D8E392AA5E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3B8AC6-3586-8D0F-0583-582F14099A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ABF923F-7F6D-497A-0A86-91A6F22BEAD9}"/>
              </a:ext>
            </a:extLst>
          </p:cNvPr>
          <p:cNvSpPr>
            <a:spLocks noGrp="1"/>
          </p:cNvSpPr>
          <p:nvPr>
            <p:ph type="sldNum" sz="quarter" idx="5"/>
          </p:nvPr>
        </p:nvSpPr>
        <p:spPr/>
        <p:txBody>
          <a:bodyPr/>
          <a:lstStyle/>
          <a:p>
            <a:fld id="{B0B06FC2-3802-4588-86A6-693634DEC856}" type="slidenum">
              <a:rPr lang="zh-CN" altLang="en-US" smtClean="0"/>
              <a:t>31</a:t>
            </a:fld>
            <a:endParaRPr lang="zh-CN" altLang="en-US"/>
          </a:p>
        </p:txBody>
      </p:sp>
    </p:spTree>
    <p:extLst>
      <p:ext uri="{BB962C8B-B14F-4D97-AF65-F5344CB8AC3E}">
        <p14:creationId xmlns:p14="http://schemas.microsoft.com/office/powerpoint/2010/main" val="4229157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808E-AB4D-CE9E-C796-4F46FC8320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2C0D95-54E1-EF6E-F044-924C663303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7268FD-8582-A362-3CD3-7D50063BD70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4F986F-B67F-1753-D758-E2C01DB9F708}"/>
              </a:ext>
            </a:extLst>
          </p:cNvPr>
          <p:cNvSpPr>
            <a:spLocks noGrp="1"/>
          </p:cNvSpPr>
          <p:nvPr>
            <p:ph type="sldNum" sz="quarter" idx="5"/>
          </p:nvPr>
        </p:nvSpPr>
        <p:spPr/>
        <p:txBody>
          <a:bodyPr/>
          <a:lstStyle/>
          <a:p>
            <a:fld id="{B0B06FC2-3802-4588-86A6-693634DEC856}" type="slidenum">
              <a:rPr lang="zh-CN" altLang="en-US" smtClean="0"/>
              <a:t>32</a:t>
            </a:fld>
            <a:endParaRPr lang="zh-CN" altLang="en-US"/>
          </a:p>
        </p:txBody>
      </p:sp>
    </p:spTree>
    <p:extLst>
      <p:ext uri="{BB962C8B-B14F-4D97-AF65-F5344CB8AC3E}">
        <p14:creationId xmlns:p14="http://schemas.microsoft.com/office/powerpoint/2010/main" val="137672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33452-B5F1-5C06-B230-13C1E43873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FCD6F2F-2276-50B6-354F-2E9AD8208EE9}"/>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CD554A04-A284-89FA-D7CC-7A839FC0742F}"/>
              </a:ext>
            </a:extLst>
          </p:cNvPr>
          <p:cNvSpPr>
            <a:spLocks noGrp="1"/>
          </p:cNvSpPr>
          <p:nvPr>
            <p:ph type="body" idx="1"/>
          </p:nvPr>
        </p:nvSpPr>
        <p:spPr/>
        <p:txBody>
          <a:bodyPr/>
          <a:lstStyle/>
          <a:p>
            <a:r>
              <a:rPr lang="en-US" altLang="zh-CN" dirty="0"/>
              <a:t>We face an extreme label imbalance: most chemicals lack measured attributes, so prediction is essential to fill the gaps.</a:t>
            </a:r>
          </a:p>
          <a:p>
            <a:r>
              <a:rPr lang="en-US" altLang="zh-CN" dirty="0"/>
              <a:t>Without reliable property data/models, digital design (process modeling, scale-up, optimization) simply doesn’t converge or generalize.</a:t>
            </a:r>
          </a:p>
          <a:p>
            <a:r>
              <a:rPr lang="en-US" altLang="zh-CN" dirty="0"/>
              <a:t>Predictive models prioritize what to test, reducing cycles, time-to-decision, and material waste.</a:t>
            </a:r>
          </a:p>
          <a:p>
            <a:endParaRPr lang="zh-CN" altLang="en-US" dirty="0"/>
          </a:p>
        </p:txBody>
      </p:sp>
      <p:sp>
        <p:nvSpPr>
          <p:cNvPr id="4" name="灯片编号占位符 3">
            <a:extLst>
              <a:ext uri="{FF2B5EF4-FFF2-40B4-BE49-F238E27FC236}">
                <a16:creationId xmlns:a16="http://schemas.microsoft.com/office/drawing/2014/main" id="{8032E313-7CC2-0974-AF6D-491A20475A43}"/>
              </a:ext>
            </a:extLst>
          </p:cNvPr>
          <p:cNvSpPr>
            <a:spLocks noGrp="1"/>
          </p:cNvSpPr>
          <p:nvPr>
            <p:ph type="sldNum" sz="quarter" idx="5"/>
          </p:nvPr>
        </p:nvSpPr>
        <p:spPr/>
        <p:txBody>
          <a:bodyPr/>
          <a:lstStyle/>
          <a:p>
            <a:fld id="{B0B06FC2-3802-4588-86A6-693634DEC856}" type="slidenum">
              <a:rPr lang="zh-CN" altLang="en-US" smtClean="0"/>
              <a:t>4</a:t>
            </a:fld>
            <a:endParaRPr lang="zh-CN" altLang="en-US"/>
          </a:p>
        </p:txBody>
      </p:sp>
    </p:spTree>
    <p:extLst>
      <p:ext uri="{BB962C8B-B14F-4D97-AF65-F5344CB8AC3E}">
        <p14:creationId xmlns:p14="http://schemas.microsoft.com/office/powerpoint/2010/main" val="1326705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524DD-AC44-C686-280E-8AD7896CB7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3A0E10-F804-6872-1999-1C0671C4D871}"/>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4FD11F31-3DFF-74F7-DB41-74BFFDFDFAE9}"/>
              </a:ext>
            </a:extLst>
          </p:cNvPr>
          <p:cNvSpPr>
            <a:spLocks noGrp="1"/>
          </p:cNvSpPr>
          <p:nvPr>
            <p:ph type="body" idx="1"/>
          </p:nvPr>
        </p:nvSpPr>
        <p:spPr/>
        <p:txBody>
          <a:bodyPr/>
          <a:lstStyle/>
          <a:p>
            <a:r>
              <a:rPr lang="en-US" altLang="zh-CN" dirty="0"/>
              <a:t>We face an extreme label imbalance: most chemicals lack measured attributes, so prediction is essential to fill the gaps.</a:t>
            </a:r>
          </a:p>
          <a:p>
            <a:r>
              <a:rPr lang="en-US" altLang="zh-CN" dirty="0"/>
              <a:t>Without reliable property data/models, digital design (process modeling, scale-up, optimization) simply doesn’t converge or generalize.</a:t>
            </a:r>
          </a:p>
          <a:p>
            <a:r>
              <a:rPr lang="en-US" altLang="zh-CN" dirty="0"/>
              <a:t>Predictive models prioritize what to test, reducing cycles, time-to-decision, and material waste.</a:t>
            </a:r>
          </a:p>
          <a:p>
            <a:endParaRPr lang="zh-CN" altLang="en-US" dirty="0"/>
          </a:p>
        </p:txBody>
      </p:sp>
      <p:sp>
        <p:nvSpPr>
          <p:cNvPr id="4" name="灯片编号占位符 3">
            <a:extLst>
              <a:ext uri="{FF2B5EF4-FFF2-40B4-BE49-F238E27FC236}">
                <a16:creationId xmlns:a16="http://schemas.microsoft.com/office/drawing/2014/main" id="{B2338916-5699-340E-C00B-AB58535F4316}"/>
              </a:ext>
            </a:extLst>
          </p:cNvPr>
          <p:cNvSpPr>
            <a:spLocks noGrp="1"/>
          </p:cNvSpPr>
          <p:nvPr>
            <p:ph type="sldNum" sz="quarter" idx="5"/>
          </p:nvPr>
        </p:nvSpPr>
        <p:spPr/>
        <p:txBody>
          <a:bodyPr/>
          <a:lstStyle/>
          <a:p>
            <a:fld id="{B0B06FC2-3802-4588-86A6-693634DEC856}" type="slidenum">
              <a:rPr lang="zh-CN" altLang="en-US" smtClean="0"/>
              <a:t>5</a:t>
            </a:fld>
            <a:endParaRPr lang="zh-CN" altLang="en-US"/>
          </a:p>
        </p:txBody>
      </p:sp>
    </p:spTree>
    <p:extLst>
      <p:ext uri="{BB962C8B-B14F-4D97-AF65-F5344CB8AC3E}">
        <p14:creationId xmlns:p14="http://schemas.microsoft.com/office/powerpoint/2010/main" val="198858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C92C-00D6-BA57-5CCC-FE36892B31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0D0F60-0CE9-E6CD-845E-30A1702B8C5A}"/>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F8201A4B-3571-7A37-11BB-40819EEBAA88}"/>
              </a:ext>
            </a:extLst>
          </p:cNvPr>
          <p:cNvSpPr>
            <a:spLocks noGrp="1"/>
          </p:cNvSpPr>
          <p:nvPr>
            <p:ph type="body" idx="1"/>
          </p:nvPr>
        </p:nvSpPr>
        <p:spPr/>
        <p:txBody>
          <a:bodyPr/>
          <a:lstStyle/>
          <a:p>
            <a:r>
              <a:rPr lang="en-US" altLang="zh-CN" dirty="0"/>
              <a:t>We face an extreme label imbalance: most chemicals lack measured attributes, so prediction is essential to fill the gaps.</a:t>
            </a:r>
          </a:p>
          <a:p>
            <a:r>
              <a:rPr lang="en-US" altLang="zh-CN" dirty="0"/>
              <a:t>Without reliable property data/models, digital design (process modeling, scale-up, optimization) simply doesn’t converge or generalize.</a:t>
            </a:r>
          </a:p>
          <a:p>
            <a:r>
              <a:rPr lang="en-US" altLang="zh-CN" dirty="0"/>
              <a:t>Predictive models prioritize what to test, reducing cycles, time-to-decision, and material waste.</a:t>
            </a:r>
          </a:p>
          <a:p>
            <a:endParaRPr lang="zh-CN" altLang="en-US" dirty="0"/>
          </a:p>
        </p:txBody>
      </p:sp>
      <p:sp>
        <p:nvSpPr>
          <p:cNvPr id="4" name="灯片编号占位符 3">
            <a:extLst>
              <a:ext uri="{FF2B5EF4-FFF2-40B4-BE49-F238E27FC236}">
                <a16:creationId xmlns:a16="http://schemas.microsoft.com/office/drawing/2014/main" id="{B8F2A1AD-CAC9-3DAF-6776-986265FD37DE}"/>
              </a:ext>
            </a:extLst>
          </p:cNvPr>
          <p:cNvSpPr>
            <a:spLocks noGrp="1"/>
          </p:cNvSpPr>
          <p:nvPr>
            <p:ph type="sldNum" sz="quarter" idx="5"/>
          </p:nvPr>
        </p:nvSpPr>
        <p:spPr/>
        <p:txBody>
          <a:bodyPr/>
          <a:lstStyle/>
          <a:p>
            <a:fld id="{B0B06FC2-3802-4588-86A6-693634DEC856}" type="slidenum">
              <a:rPr lang="zh-CN" altLang="en-US" smtClean="0"/>
              <a:t>6</a:t>
            </a:fld>
            <a:endParaRPr lang="zh-CN" altLang="en-US"/>
          </a:p>
        </p:txBody>
      </p:sp>
    </p:spTree>
    <p:extLst>
      <p:ext uri="{BB962C8B-B14F-4D97-AF65-F5344CB8AC3E}">
        <p14:creationId xmlns:p14="http://schemas.microsoft.com/office/powerpoint/2010/main" val="672076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DC675-B8C8-6370-56A6-E763112A81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73030F-C000-1D3C-1440-55B92DF57DDF}"/>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CD21FE94-7D9E-C09A-79DB-7C5754EA85D3}"/>
              </a:ext>
            </a:extLst>
          </p:cNvPr>
          <p:cNvSpPr>
            <a:spLocks noGrp="1"/>
          </p:cNvSpPr>
          <p:nvPr>
            <p:ph type="body" idx="1"/>
          </p:nvPr>
        </p:nvSpPr>
        <p:spPr/>
        <p:txBody>
          <a:bodyPr/>
          <a:lstStyle/>
          <a:p>
            <a:r>
              <a:rPr lang="en-US" altLang="zh-CN" dirty="0"/>
              <a:t>Currently, property prediction is generally divided into two types: temperature-dependent and single-</a:t>
            </a:r>
            <a:r>
              <a:rPr lang="en-US" altLang="zh-CN" dirty="0" err="1"/>
              <a:t>temperature.We</a:t>
            </a:r>
            <a:r>
              <a:rPr lang="en-US" altLang="zh-CN" dirty="0"/>
              <a:t> use the molecular structures of organic compounds, along with temperature and molecular descriptors, to train models and obtain predictive results for target properties.</a:t>
            </a:r>
            <a:endParaRPr lang="zh-CN" altLang="en-US" dirty="0"/>
          </a:p>
        </p:txBody>
      </p:sp>
      <p:sp>
        <p:nvSpPr>
          <p:cNvPr id="4" name="灯片编号占位符 3">
            <a:extLst>
              <a:ext uri="{FF2B5EF4-FFF2-40B4-BE49-F238E27FC236}">
                <a16:creationId xmlns:a16="http://schemas.microsoft.com/office/drawing/2014/main" id="{793FAB9C-AE35-4576-AA6E-B9D6DC88CEE7}"/>
              </a:ext>
            </a:extLst>
          </p:cNvPr>
          <p:cNvSpPr>
            <a:spLocks noGrp="1"/>
          </p:cNvSpPr>
          <p:nvPr>
            <p:ph type="sldNum" sz="quarter" idx="5"/>
          </p:nvPr>
        </p:nvSpPr>
        <p:spPr/>
        <p:txBody>
          <a:bodyPr/>
          <a:lstStyle/>
          <a:p>
            <a:fld id="{B0B06FC2-3802-4588-86A6-693634DEC856}" type="slidenum">
              <a:rPr lang="zh-CN" altLang="en-US" smtClean="0"/>
              <a:t>7</a:t>
            </a:fld>
            <a:endParaRPr lang="zh-CN" altLang="en-US"/>
          </a:p>
        </p:txBody>
      </p:sp>
    </p:spTree>
    <p:extLst>
      <p:ext uri="{BB962C8B-B14F-4D97-AF65-F5344CB8AC3E}">
        <p14:creationId xmlns:p14="http://schemas.microsoft.com/office/powerpoint/2010/main" val="2476187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D499A-3665-751D-F623-4A98CD01F7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E5E18E-BD41-A10B-FA40-7813F8361522}"/>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D9378D0A-0543-8D36-B043-71F311871741}"/>
              </a:ext>
            </a:extLst>
          </p:cNvPr>
          <p:cNvSpPr>
            <a:spLocks noGrp="1"/>
          </p:cNvSpPr>
          <p:nvPr>
            <p:ph type="body" idx="1"/>
          </p:nvPr>
        </p:nvSpPr>
        <p:spPr/>
        <p:txBody>
          <a:bodyPr/>
          <a:lstStyle/>
          <a:p>
            <a:r>
              <a:rPr lang="en-US" altLang="zh-CN" dirty="0"/>
              <a:t>Currently, property prediction is generally divided into two types: temperature-dependent and single-</a:t>
            </a:r>
            <a:r>
              <a:rPr lang="en-US" altLang="zh-CN" dirty="0" err="1"/>
              <a:t>temperature.We</a:t>
            </a:r>
            <a:r>
              <a:rPr lang="en-US" altLang="zh-CN" dirty="0"/>
              <a:t> use the molecular structures of organic compounds, along with temperature and molecular descriptors, to train models and obtain predictive results for target properties.</a:t>
            </a:r>
            <a:endParaRPr lang="zh-CN" altLang="en-US" dirty="0"/>
          </a:p>
        </p:txBody>
      </p:sp>
      <p:sp>
        <p:nvSpPr>
          <p:cNvPr id="4" name="灯片编号占位符 3">
            <a:extLst>
              <a:ext uri="{FF2B5EF4-FFF2-40B4-BE49-F238E27FC236}">
                <a16:creationId xmlns:a16="http://schemas.microsoft.com/office/drawing/2014/main" id="{652BF986-82F2-4F47-B279-D08CA5459C36}"/>
              </a:ext>
            </a:extLst>
          </p:cNvPr>
          <p:cNvSpPr>
            <a:spLocks noGrp="1"/>
          </p:cNvSpPr>
          <p:nvPr>
            <p:ph type="sldNum" sz="quarter" idx="5"/>
          </p:nvPr>
        </p:nvSpPr>
        <p:spPr/>
        <p:txBody>
          <a:bodyPr/>
          <a:lstStyle/>
          <a:p>
            <a:fld id="{B0B06FC2-3802-4588-86A6-693634DEC856}" type="slidenum">
              <a:rPr lang="zh-CN" altLang="en-US" smtClean="0"/>
              <a:t>8</a:t>
            </a:fld>
            <a:endParaRPr lang="zh-CN" altLang="en-US"/>
          </a:p>
        </p:txBody>
      </p:sp>
    </p:spTree>
    <p:extLst>
      <p:ext uri="{BB962C8B-B14F-4D97-AF65-F5344CB8AC3E}">
        <p14:creationId xmlns:p14="http://schemas.microsoft.com/office/powerpoint/2010/main" val="576846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Temperature dependent topic:("organic compound*" OR "organic chemical*") AND (QSPR OR "quantitative structure-property relationship" OR "model" OR "estimation") AND ("temperature </a:t>
            </a:r>
            <a:r>
              <a:rPr lang="en-US" altLang="zh-CN" dirty="0" err="1"/>
              <a:t>dependen</a:t>
            </a:r>
            <a:r>
              <a:rPr lang="en-US" altLang="zh-CN" dirty="0"/>
              <a:t>*" OR "thermal </a:t>
            </a:r>
            <a:r>
              <a:rPr lang="en-US" altLang="zh-CN" dirty="0" err="1"/>
              <a:t>propert</a:t>
            </a:r>
            <a:r>
              <a:rPr lang="en-US" altLang="zh-CN" dirty="0"/>
              <a:t>*" OR "vapor pressure" OR "heat capacity")</a:t>
            </a:r>
            <a:br>
              <a:rPr lang="en-US" altLang="zh-CN" dirty="0"/>
            </a:br>
            <a:br>
              <a:rPr lang="en-US" altLang="zh-CN" dirty="0"/>
            </a:br>
            <a:r>
              <a:rPr lang="en-US" altLang="zh-CN" dirty="0"/>
              <a:t>single point topic:("at 298 K" OR "at 300 K" OR "at 25 C" OR "room temperature" OR "ambient temperature" OR isothermal OR STP OR "standard conditions") AND ("vapor pressure" OR viscosity OR "heat capacity" OR density OR "thermal conductivity" OR "surface tension" OR </a:t>
            </a:r>
            <a:r>
              <a:rPr lang="en-US" altLang="zh-CN" dirty="0" err="1"/>
              <a:t>propert</a:t>
            </a:r>
            <a:r>
              <a:rPr lang="en-US" altLang="zh-CN" dirty="0"/>
              <a:t>*) AND (predict* OR model* OR correlation* OR "group contribution" OR QSPR OR QSAR OR "machine learning" OR "parameter estimation" OR regression)</a:t>
            </a:r>
            <a:endParaRPr lang="zh-CN" altLang="en-US" dirty="0"/>
          </a:p>
        </p:txBody>
      </p:sp>
      <p:sp>
        <p:nvSpPr>
          <p:cNvPr id="4" name="灯片编号占位符 3"/>
          <p:cNvSpPr>
            <a:spLocks noGrp="1"/>
          </p:cNvSpPr>
          <p:nvPr>
            <p:ph type="sldNum" sz="quarter" idx="5"/>
          </p:nvPr>
        </p:nvSpPr>
        <p:spPr/>
        <p:txBody>
          <a:bodyPr/>
          <a:lstStyle/>
          <a:p>
            <a:fld id="{B0B06FC2-3802-4588-86A6-693634DEC856}" type="slidenum">
              <a:rPr lang="zh-CN" altLang="en-US" smtClean="0"/>
              <a:t>9</a:t>
            </a:fld>
            <a:endParaRPr lang="zh-CN" altLang="en-US"/>
          </a:p>
        </p:txBody>
      </p:sp>
    </p:spTree>
    <p:extLst>
      <p:ext uri="{BB962C8B-B14F-4D97-AF65-F5344CB8AC3E}">
        <p14:creationId xmlns:p14="http://schemas.microsoft.com/office/powerpoint/2010/main" val="927908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GC model's inherent difficulty in closely tracking the true variation trend, </a:t>
            </a:r>
            <a:endParaRPr lang="zh-CN" altLang="en-US" dirty="0"/>
          </a:p>
        </p:txBody>
      </p:sp>
      <p:sp>
        <p:nvSpPr>
          <p:cNvPr id="4" name="灯片编号占位符 3"/>
          <p:cNvSpPr>
            <a:spLocks noGrp="1"/>
          </p:cNvSpPr>
          <p:nvPr>
            <p:ph type="sldNum" sz="quarter" idx="5"/>
          </p:nvPr>
        </p:nvSpPr>
        <p:spPr/>
        <p:txBody>
          <a:bodyPr/>
          <a:lstStyle/>
          <a:p>
            <a:fld id="{B0B06FC2-3802-4588-86A6-693634DEC856}" type="slidenum">
              <a:rPr lang="zh-CN" altLang="en-US" smtClean="0"/>
              <a:t>11</a:t>
            </a:fld>
            <a:endParaRPr lang="zh-CN" altLang="en-US"/>
          </a:p>
        </p:txBody>
      </p:sp>
    </p:spTree>
    <p:extLst>
      <p:ext uri="{BB962C8B-B14F-4D97-AF65-F5344CB8AC3E}">
        <p14:creationId xmlns:p14="http://schemas.microsoft.com/office/powerpoint/2010/main" val="3524735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任意多边形 10">
            <a:extLst>
              <a:ext uri="{FF2B5EF4-FFF2-40B4-BE49-F238E27FC236}">
                <a16:creationId xmlns:a16="http://schemas.microsoft.com/office/drawing/2014/main" id="{4AB02075-AA0C-4A3E-AA80-573DEC4C1D34}"/>
              </a:ext>
            </a:extLst>
          </p:cNvPr>
          <p:cNvSpPr/>
          <p:nvPr userDrawn="1"/>
        </p:nvSpPr>
        <p:spPr>
          <a:xfrm>
            <a:off x="0" y="6623222"/>
            <a:ext cx="12192000" cy="234778"/>
          </a:xfrm>
          <a:custGeom>
            <a:avLst/>
            <a:gdLst>
              <a:gd name="connsiteX0" fmla="*/ 11618439 w 12192000"/>
              <a:gd name="connsiteY0" fmla="*/ 0 h 234778"/>
              <a:gd name="connsiteX1" fmla="*/ 12192000 w 12192000"/>
              <a:gd name="connsiteY1" fmla="*/ 0 h 234778"/>
              <a:gd name="connsiteX2" fmla="*/ 12192000 w 12192000"/>
              <a:gd name="connsiteY2" fmla="*/ 234778 h 234778"/>
              <a:gd name="connsiteX3" fmla="*/ 11559745 w 12192000"/>
              <a:gd name="connsiteY3" fmla="*/ 234778 h 234778"/>
              <a:gd name="connsiteX4" fmla="*/ 0 w 12192000"/>
              <a:gd name="connsiteY4" fmla="*/ 0 h 234778"/>
              <a:gd name="connsiteX5" fmla="*/ 9261388 w 12192000"/>
              <a:gd name="connsiteY5" fmla="*/ 0 h 234778"/>
              <a:gd name="connsiteX6" fmla="*/ 9202694 w 12192000"/>
              <a:gd name="connsiteY6" fmla="*/ 234778 h 234778"/>
              <a:gd name="connsiteX7" fmla="*/ 0 w 12192000"/>
              <a:gd name="connsiteY7" fmla="*/ 234778 h 23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34778">
                <a:moveTo>
                  <a:pt x="11618439" y="0"/>
                </a:moveTo>
                <a:lnTo>
                  <a:pt x="12192000" y="0"/>
                </a:lnTo>
                <a:lnTo>
                  <a:pt x="12192000" y="234778"/>
                </a:lnTo>
                <a:lnTo>
                  <a:pt x="11559745" y="234778"/>
                </a:lnTo>
                <a:close/>
                <a:moveTo>
                  <a:pt x="0" y="0"/>
                </a:moveTo>
                <a:lnTo>
                  <a:pt x="9261388" y="0"/>
                </a:lnTo>
                <a:lnTo>
                  <a:pt x="9202694" y="234778"/>
                </a:lnTo>
                <a:lnTo>
                  <a:pt x="0" y="234778"/>
                </a:lnTo>
                <a:close/>
              </a:path>
            </a:pathLst>
          </a:custGeom>
          <a:gradFill>
            <a:gsLst>
              <a:gs pos="0">
                <a:srgbClr val="0050B0"/>
              </a:gs>
              <a:gs pos="62000">
                <a:srgbClr val="00408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644ABA9C-3657-409F-84DB-87CD6EC1A03A}"/>
              </a:ext>
            </a:extLst>
          </p:cNvPr>
          <p:cNvSpPr txBox="1"/>
          <p:nvPr userDrawn="1"/>
        </p:nvSpPr>
        <p:spPr>
          <a:xfrm>
            <a:off x="9760571" y="6559904"/>
            <a:ext cx="2097848" cy="338554"/>
          </a:xfrm>
          <a:prstGeom prst="rect">
            <a:avLst/>
          </a:prstGeom>
          <a:noFill/>
        </p:spPr>
        <p:txBody>
          <a:bodyPr wrap="square" rtlCol="0">
            <a:spAutoFit/>
          </a:bodyPr>
          <a:lstStyle/>
          <a:p>
            <a:pPr lvl="0" algn="ctr">
              <a:defRPr/>
            </a:pPr>
            <a:r>
              <a:rPr lang="zh-CN" altLang="en-US" sz="1600" b="1" spc="300" dirty="0">
                <a:solidFill>
                  <a:srgbClr val="00408E"/>
                </a:solidFill>
                <a:latin typeface="微软雅黑" panose="020B0503020204020204" pitchFamily="34" charset="-122"/>
                <a:ea typeface="微软雅黑" panose="020B0503020204020204" pitchFamily="34" charset="-122"/>
                <a:sym typeface="思源黑体 CN Normal" panose="020B0400000000000000" pitchFamily="34" charset="-122"/>
              </a:rPr>
              <a:t>求是创新</a:t>
            </a:r>
          </a:p>
        </p:txBody>
      </p:sp>
      <p:sp>
        <p:nvSpPr>
          <p:cNvPr id="11" name="平行四边形 10">
            <a:extLst>
              <a:ext uri="{FF2B5EF4-FFF2-40B4-BE49-F238E27FC236}">
                <a16:creationId xmlns:a16="http://schemas.microsoft.com/office/drawing/2014/main" id="{CA500038-F8B1-4740-AA19-FC62E48B5D43}"/>
              </a:ext>
            </a:extLst>
          </p:cNvPr>
          <p:cNvSpPr/>
          <p:nvPr userDrawn="1"/>
        </p:nvSpPr>
        <p:spPr>
          <a:xfrm>
            <a:off x="8392954" y="6623222"/>
            <a:ext cx="1691640" cy="234778"/>
          </a:xfrm>
          <a:prstGeom prst="parallelogram">
            <a:avLst/>
          </a:prstGeom>
          <a:gradFill>
            <a:gsLst>
              <a:gs pos="0">
                <a:srgbClr val="0050B0"/>
              </a:gs>
              <a:gs pos="62000">
                <a:srgbClr val="00408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C78F6E33-C9E1-4574-BA97-6EAF103552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6944" y="382129"/>
            <a:ext cx="623999" cy="518142"/>
          </a:xfrm>
          <a:prstGeom prst="rect">
            <a:avLst/>
          </a:prstGeom>
          <a:effectLst>
            <a:glow rad="12700">
              <a:schemeClr val="bg1">
                <a:alpha val="41000"/>
              </a:schemeClr>
            </a:glow>
          </a:effectLst>
        </p:spPr>
      </p:pic>
      <p:sp>
        <p:nvSpPr>
          <p:cNvPr id="20" name="内容占位符 19">
            <a:extLst>
              <a:ext uri="{FF2B5EF4-FFF2-40B4-BE49-F238E27FC236}">
                <a16:creationId xmlns:a16="http://schemas.microsoft.com/office/drawing/2014/main" id="{F59E991A-100C-4818-837A-A79FF9CDDC95}"/>
              </a:ext>
            </a:extLst>
          </p:cNvPr>
          <p:cNvSpPr>
            <a:spLocks noGrp="1"/>
          </p:cNvSpPr>
          <p:nvPr>
            <p:ph sz="quarter" idx="10" hasCustomPrompt="1"/>
          </p:nvPr>
        </p:nvSpPr>
        <p:spPr>
          <a:xfrm>
            <a:off x="1080943" y="447155"/>
            <a:ext cx="5403257" cy="388090"/>
          </a:xfrm>
        </p:spPr>
        <p:txBody>
          <a:bodyPr>
            <a:normAutofit/>
          </a:bodyPr>
          <a:lstStyle>
            <a:lvl1pPr marL="0" indent="0">
              <a:buFontTx/>
              <a:buNone/>
              <a:defRPr lang="zh-CN" altLang="en-US" sz="2800" b="1" kern="1200" spc="3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单击此处编辑文本</a:t>
            </a:r>
          </a:p>
        </p:txBody>
      </p:sp>
      <p:pic>
        <p:nvPicPr>
          <p:cNvPr id="21" name="图片 20">
            <a:extLst>
              <a:ext uri="{FF2B5EF4-FFF2-40B4-BE49-F238E27FC236}">
                <a16:creationId xmlns:a16="http://schemas.microsoft.com/office/drawing/2014/main" id="{7C177819-1F4B-4FF9-B2C3-10DA20CB0F6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91368" y="302701"/>
            <a:ext cx="3067051" cy="676997"/>
          </a:xfrm>
          <a:prstGeom prst="rect">
            <a:avLst/>
          </a:prstGeom>
        </p:spPr>
      </p:pic>
    </p:spTree>
    <p:extLst>
      <p:ext uri="{BB962C8B-B14F-4D97-AF65-F5344CB8AC3E}">
        <p14:creationId xmlns:p14="http://schemas.microsoft.com/office/powerpoint/2010/main" val="41193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259014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714245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890CE0C-8E4C-4D0D-A485-96752DEB0967}"/>
              </a:ext>
            </a:extLst>
          </p:cNvPr>
          <p:cNvSpPr/>
          <p:nvPr userDrawn="1"/>
        </p:nvSpPr>
        <p:spPr>
          <a:xfrm>
            <a:off x="9395460" y="6120245"/>
            <a:ext cx="2244997" cy="184666"/>
          </a:xfrm>
          <a:prstGeom prst="rect">
            <a:avLst/>
          </a:prstGeom>
          <a:noFill/>
        </p:spPr>
        <p:txBody>
          <a:bodyPr wrap="square" lIns="0" tIns="0" rIns="0" bIns="0" rtlCol="0">
            <a:spAutoFit/>
          </a:bodyPr>
          <a:lstStyle/>
          <a:p>
            <a:pPr algn="l" hangingPunct="0"/>
            <a:r>
              <a:rPr lang="zh-CN" altLang="en-US" sz="1200" b="0" dirty="0">
                <a:solidFill>
                  <a:srgbClr val="C7D9C1"/>
                </a:solidFill>
                <a:latin typeface="微软雅黑" panose="020B0503020204020204" pitchFamily="34" charset="-122"/>
                <a:ea typeface="微软雅黑" panose="020B0503020204020204" pitchFamily="34" charset="-122"/>
                <a:cs typeface="+mn-ea"/>
                <a:sym typeface="+mn-lt"/>
              </a:rPr>
              <a:t>勤 学  </a:t>
            </a:r>
            <a:r>
              <a:rPr lang="en-US" altLang="zh-CN" sz="1200" b="0" dirty="0">
                <a:solidFill>
                  <a:srgbClr val="C7D9C1"/>
                </a:solidFill>
                <a:latin typeface="微软雅黑" panose="020B0503020204020204" pitchFamily="34" charset="-122"/>
                <a:ea typeface="微软雅黑" panose="020B0503020204020204" pitchFamily="34" charset="-122"/>
                <a:cs typeface="+mn-ea"/>
                <a:sym typeface="+mn-lt"/>
              </a:rPr>
              <a:t>/  </a:t>
            </a:r>
            <a:r>
              <a:rPr lang="zh-CN" altLang="en-US" sz="1200" b="0" dirty="0">
                <a:solidFill>
                  <a:srgbClr val="C7D9C1"/>
                </a:solidFill>
                <a:latin typeface="微软雅黑" panose="020B0503020204020204" pitchFamily="34" charset="-122"/>
                <a:ea typeface="微软雅黑" panose="020B0503020204020204" pitchFamily="34" charset="-122"/>
                <a:cs typeface="+mn-ea"/>
                <a:sym typeface="+mn-lt"/>
              </a:rPr>
              <a:t>修 德  </a:t>
            </a:r>
            <a:r>
              <a:rPr lang="en-US" altLang="zh-CN" sz="1200" b="0" dirty="0">
                <a:solidFill>
                  <a:srgbClr val="C7D9C1"/>
                </a:solidFill>
                <a:latin typeface="微软雅黑" panose="020B0503020204020204" pitchFamily="34" charset="-122"/>
                <a:ea typeface="微软雅黑" panose="020B0503020204020204" pitchFamily="34" charset="-122"/>
                <a:cs typeface="+mn-ea"/>
                <a:sym typeface="+mn-lt"/>
              </a:rPr>
              <a:t>/  </a:t>
            </a:r>
            <a:r>
              <a:rPr lang="zh-CN" altLang="en-US" sz="1200" b="0" dirty="0">
                <a:solidFill>
                  <a:srgbClr val="C7D9C1"/>
                </a:solidFill>
                <a:latin typeface="微软雅黑" panose="020B0503020204020204" pitchFamily="34" charset="-122"/>
                <a:ea typeface="微软雅黑" panose="020B0503020204020204" pitchFamily="34" charset="-122"/>
                <a:cs typeface="+mn-ea"/>
                <a:sym typeface="+mn-lt"/>
              </a:rPr>
              <a:t>明 辨  </a:t>
            </a:r>
            <a:r>
              <a:rPr lang="en-US" altLang="zh-CN" sz="1200" b="0" dirty="0">
                <a:solidFill>
                  <a:srgbClr val="C7D9C1"/>
                </a:solidFill>
                <a:latin typeface="微软雅黑" panose="020B0503020204020204" pitchFamily="34" charset="-122"/>
                <a:ea typeface="微软雅黑" panose="020B0503020204020204" pitchFamily="34" charset="-122"/>
                <a:cs typeface="+mn-ea"/>
                <a:sym typeface="+mn-lt"/>
              </a:rPr>
              <a:t>/  </a:t>
            </a:r>
            <a:r>
              <a:rPr lang="zh-CN" altLang="en-US" sz="1200" b="0" dirty="0">
                <a:solidFill>
                  <a:srgbClr val="C7D9C1"/>
                </a:solidFill>
                <a:latin typeface="微软雅黑" panose="020B0503020204020204" pitchFamily="34" charset="-122"/>
                <a:ea typeface="微软雅黑" panose="020B0503020204020204" pitchFamily="34" charset="-122"/>
                <a:cs typeface="+mn-ea"/>
                <a:sym typeface="+mn-lt"/>
              </a:rPr>
              <a:t>笃 实</a:t>
            </a:r>
          </a:p>
        </p:txBody>
      </p:sp>
      <p:sp>
        <p:nvSpPr>
          <p:cNvPr id="8" name="矩形 7">
            <a:extLst>
              <a:ext uri="{FF2B5EF4-FFF2-40B4-BE49-F238E27FC236}">
                <a16:creationId xmlns:a16="http://schemas.microsoft.com/office/drawing/2014/main" id="{4D293150-5855-4649-AF7A-AE53217E1802}"/>
              </a:ext>
            </a:extLst>
          </p:cNvPr>
          <p:cNvSpPr/>
          <p:nvPr userDrawn="1"/>
        </p:nvSpPr>
        <p:spPr>
          <a:xfrm flipH="1">
            <a:off x="11767457" y="6041128"/>
            <a:ext cx="1993900" cy="342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平行四边形 4">
            <a:extLst>
              <a:ext uri="{FF2B5EF4-FFF2-40B4-BE49-F238E27FC236}">
                <a16:creationId xmlns:a16="http://schemas.microsoft.com/office/drawing/2014/main" id="{6470BD3C-3ADD-47B8-9359-40D7C7BA2BC5}"/>
              </a:ext>
            </a:extLst>
          </p:cNvPr>
          <p:cNvSpPr/>
          <p:nvPr userDrawn="1"/>
        </p:nvSpPr>
        <p:spPr>
          <a:xfrm>
            <a:off x="260722" y="223663"/>
            <a:ext cx="535928" cy="420052"/>
          </a:xfrm>
          <a:prstGeom prst="parallelogram">
            <a:avLst>
              <a:gd name="adj" fmla="val 58676"/>
            </a:avLst>
          </a:prstGeom>
          <a:gradFill flip="none" rotWithShape="1">
            <a:gsLst>
              <a:gs pos="100000">
                <a:srgbClr val="FAF6F3"/>
              </a:gs>
              <a:gs pos="19000">
                <a:srgbClr val="C7D9C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任意多边形: 形状 5">
            <a:extLst>
              <a:ext uri="{FF2B5EF4-FFF2-40B4-BE49-F238E27FC236}">
                <a16:creationId xmlns:a16="http://schemas.microsoft.com/office/drawing/2014/main" id="{67E037A1-3E6C-4462-9064-84105266E6C2}"/>
              </a:ext>
            </a:extLst>
          </p:cNvPr>
          <p:cNvSpPr/>
          <p:nvPr userDrawn="1"/>
        </p:nvSpPr>
        <p:spPr>
          <a:xfrm>
            <a:off x="0" y="223663"/>
            <a:ext cx="434536" cy="420052"/>
          </a:xfrm>
          <a:custGeom>
            <a:avLst/>
            <a:gdLst>
              <a:gd name="connsiteX0" fmla="*/ 571500 w 571500"/>
              <a:gd name="connsiteY0" fmla="*/ 0 h 552450"/>
              <a:gd name="connsiteX1" fmla="*/ 228600 w 571500"/>
              <a:gd name="connsiteY1" fmla="*/ 552450 h 552450"/>
              <a:gd name="connsiteX2" fmla="*/ 0 w 571500"/>
              <a:gd name="connsiteY2" fmla="*/ 552450 h 552450"/>
              <a:gd name="connsiteX3" fmla="*/ 0 w 571500"/>
              <a:gd name="connsiteY3" fmla="*/ 9062 h 552450"/>
            </a:gdLst>
            <a:ahLst/>
            <a:cxnLst>
              <a:cxn ang="0">
                <a:pos x="connsiteX0" y="connsiteY0"/>
              </a:cxn>
              <a:cxn ang="0">
                <a:pos x="connsiteX1" y="connsiteY1"/>
              </a:cxn>
              <a:cxn ang="0">
                <a:pos x="connsiteX2" y="connsiteY2"/>
              </a:cxn>
              <a:cxn ang="0">
                <a:pos x="connsiteX3" y="connsiteY3"/>
              </a:cxn>
            </a:cxnLst>
            <a:rect l="l" t="t" r="r" b="b"/>
            <a:pathLst>
              <a:path w="571500" h="552450">
                <a:moveTo>
                  <a:pt x="571500" y="0"/>
                </a:moveTo>
                <a:lnTo>
                  <a:pt x="228600" y="552450"/>
                </a:lnTo>
                <a:lnTo>
                  <a:pt x="0" y="552450"/>
                </a:lnTo>
                <a:lnTo>
                  <a:pt x="0" y="9062"/>
                </a:lnTo>
                <a:close/>
              </a:path>
            </a:pathLst>
          </a:custGeom>
          <a:gradFill flip="none" rotWithShape="1">
            <a:gsLst>
              <a:gs pos="100000">
                <a:srgbClr val="FAF6F3"/>
              </a:gs>
              <a:gs pos="45000">
                <a:srgbClr val="C7D9C1"/>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E750874-8D30-4F34-B4D7-4F4D704B2BB3}"/>
              </a:ext>
            </a:extLst>
          </p:cNvPr>
          <p:cNvSpPr/>
          <p:nvPr userDrawn="1"/>
        </p:nvSpPr>
        <p:spPr>
          <a:xfrm>
            <a:off x="769821" y="172079"/>
            <a:ext cx="2339102" cy="523220"/>
          </a:xfrm>
          <a:prstGeom prst="rect">
            <a:avLst/>
          </a:prstGeom>
        </p:spPr>
        <p:txBody>
          <a:bodyPr wrap="none">
            <a:spAutoFit/>
          </a:bodyPr>
          <a:lstStyle/>
          <a:p>
            <a:pPr marR="0" lvl="0" indent="0" algn="just" fontAlgn="auto" hangingPunct="0">
              <a:lnSpc>
                <a:spcPct val="100000"/>
              </a:lnSpc>
              <a:spcBef>
                <a:spcPts val="0"/>
              </a:spcBef>
              <a:spcAft>
                <a:spcPts val="0"/>
              </a:spcAft>
              <a:buClrTx/>
              <a:buSzTx/>
              <a:buFontTx/>
              <a:buNone/>
              <a:tabLst/>
              <a:defRPr/>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单击添加标题</a:t>
            </a:r>
          </a:p>
        </p:txBody>
      </p:sp>
      <p:pic>
        <p:nvPicPr>
          <p:cNvPr id="11" name="图片 10">
            <a:extLst>
              <a:ext uri="{FF2B5EF4-FFF2-40B4-BE49-F238E27FC236}">
                <a16:creationId xmlns:a16="http://schemas.microsoft.com/office/drawing/2014/main" id="{5C32C197-92C6-4EAD-9BC2-C2D5642F8A5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281161" y="222082"/>
            <a:ext cx="2650118" cy="584967"/>
          </a:xfrm>
          <a:prstGeom prst="rect">
            <a:avLst/>
          </a:prstGeom>
        </p:spPr>
      </p:pic>
    </p:spTree>
    <p:extLst>
      <p:ext uri="{BB962C8B-B14F-4D97-AF65-F5344CB8AC3E}">
        <p14:creationId xmlns:p14="http://schemas.microsoft.com/office/powerpoint/2010/main" val="33816181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E2D9A-4D63-4D13-A938-865B890BAE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15C652-FB6D-4495-99FD-2CF2020CD88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C848E5-5D6E-4B21-AFBD-952EF8C2FF61}"/>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5" name="页脚占位符 4">
            <a:extLst>
              <a:ext uri="{FF2B5EF4-FFF2-40B4-BE49-F238E27FC236}">
                <a16:creationId xmlns:a16="http://schemas.microsoft.com/office/drawing/2014/main" id="{ACEE4833-B907-4159-A907-3691E9E393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82C599-96CF-4E8C-A960-9EB4F44675E7}"/>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21913135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E2D6A-7332-4D52-8A5F-66620CAFDBD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43D52C-39BC-47AE-94CD-82CF9F2436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A1D092A-098E-4DFD-A138-477181FF0B8C}"/>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5" name="页脚占位符 4">
            <a:extLst>
              <a:ext uri="{FF2B5EF4-FFF2-40B4-BE49-F238E27FC236}">
                <a16:creationId xmlns:a16="http://schemas.microsoft.com/office/drawing/2014/main" id="{76A43998-55BA-47E6-AB26-6413B71991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0C8F9A-AAE2-40E4-9C2C-D3BE50463BC6}"/>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17031918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C815C-4CE7-4F66-A70D-4753DBFFBD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2951DC-6215-49AA-8B6B-B829990ED4C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49AB4A-4D4A-45A9-A091-70A59867592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13F77B3-E445-439B-B723-4B707188606B}"/>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6" name="页脚占位符 5">
            <a:extLst>
              <a:ext uri="{FF2B5EF4-FFF2-40B4-BE49-F238E27FC236}">
                <a16:creationId xmlns:a16="http://schemas.microsoft.com/office/drawing/2014/main" id="{E1B086ED-AEEF-43C3-8BC0-9EF627F3AE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7B25D9-9CEC-4C27-A193-6CF1EE9B6C12}"/>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39981335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DB74B-24B7-445E-8B3F-4E4D74C5773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927FBAD-0D46-4C08-A221-09125D7EA8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1CD9D70-8FFD-4392-BF95-9293BCB5AAF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806D686-42CE-4877-80D0-B4686DE440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B477F6-2BE7-4B9E-B669-E29E1B86B41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FFFC983-EFEE-46CC-850B-01EDAAB605A0}"/>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8" name="页脚占位符 7">
            <a:extLst>
              <a:ext uri="{FF2B5EF4-FFF2-40B4-BE49-F238E27FC236}">
                <a16:creationId xmlns:a16="http://schemas.microsoft.com/office/drawing/2014/main" id="{123B2FA5-AF66-4B87-837F-F3DF17CD07F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88DD6F-BE62-4CC5-AEB3-3D0D52CA8272}"/>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3176491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852F3-25C1-4ADC-8A86-BFE3D27D81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F848D5A-7F32-4011-B8FC-971B46E41BC8}"/>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4" name="页脚占位符 3">
            <a:extLst>
              <a:ext uri="{FF2B5EF4-FFF2-40B4-BE49-F238E27FC236}">
                <a16:creationId xmlns:a16="http://schemas.microsoft.com/office/drawing/2014/main" id="{70842A71-7C0B-4400-8D31-D229FCADD3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92718B7-ABF8-4E0C-AA99-94641EA41637}"/>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30915348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F73DF8-7CCC-4698-9827-C6AF8134B0D0}"/>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3" name="页脚占位符 2">
            <a:extLst>
              <a:ext uri="{FF2B5EF4-FFF2-40B4-BE49-F238E27FC236}">
                <a16:creationId xmlns:a16="http://schemas.microsoft.com/office/drawing/2014/main" id="{A652457A-EA83-4AD5-B047-AAFE3B7983C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439BB5E-FD23-40A8-B01B-61890AA49B9D}"/>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26817708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21B09-306A-4124-8DC0-3227907A15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8ABA44-D5EC-49FE-9B83-C953435D8E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19A97F0-CB04-4B7F-9B57-4533A9708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107A36-2157-4995-8B3D-4748C8C972B1}"/>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6" name="页脚占位符 5">
            <a:extLst>
              <a:ext uri="{FF2B5EF4-FFF2-40B4-BE49-F238E27FC236}">
                <a16:creationId xmlns:a16="http://schemas.microsoft.com/office/drawing/2014/main" id="{17BFA846-AA4D-4977-A954-A271B57CD7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2B3FF89-200A-4DDF-B0BC-A57076407C48}"/>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46815818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580476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6B33F-F7AC-453B-BEB1-6A8CF22FF7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1E8E558-CE0D-4D89-AA9D-4AB1629AD4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24FECB9-4A72-4D16-AEA7-BC7E1842C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161F43C-7AF4-4330-B3B2-F016011E60EE}"/>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6" name="页脚占位符 5">
            <a:extLst>
              <a:ext uri="{FF2B5EF4-FFF2-40B4-BE49-F238E27FC236}">
                <a16:creationId xmlns:a16="http://schemas.microsoft.com/office/drawing/2014/main" id="{847311BE-13A1-47A3-99B1-008534967B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F945F3-B6AF-4A0C-9B18-ABA257A92BF1}"/>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2308317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A318F-0DBF-45E0-90D5-136565C553E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2E66812-0B9A-4A58-9468-3979E993C35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22063B-907C-413F-A4CE-E212B78089F6}"/>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5" name="页脚占位符 4">
            <a:extLst>
              <a:ext uri="{FF2B5EF4-FFF2-40B4-BE49-F238E27FC236}">
                <a16:creationId xmlns:a16="http://schemas.microsoft.com/office/drawing/2014/main" id="{046F4393-2C42-42FA-9D36-F7E9965D27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87D32D-23B5-4784-9609-51F0849B60A8}"/>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41935664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6E22797-C0B6-4915-BE78-CC807812655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B7F8D00-25E2-40C5-AA11-F5279C1C5B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408FE1-BE88-465D-9061-F051E05ED773}"/>
              </a:ext>
            </a:extLst>
          </p:cNvPr>
          <p:cNvSpPr>
            <a:spLocks noGrp="1"/>
          </p:cNvSpPr>
          <p:nvPr>
            <p:ph type="dt" sz="half" idx="10"/>
          </p:nvPr>
        </p:nvSpPr>
        <p:spPr/>
        <p:txBody>
          <a:bodyPr/>
          <a:lstStyle/>
          <a:p>
            <a:fld id="{583E8761-A14E-4E6E-B19C-D0ABAA7747FF}" type="datetimeFigureOut">
              <a:rPr lang="zh-CN" altLang="en-US" smtClean="0"/>
              <a:t>2025/12/5</a:t>
            </a:fld>
            <a:endParaRPr lang="zh-CN" altLang="en-US"/>
          </a:p>
        </p:txBody>
      </p:sp>
      <p:sp>
        <p:nvSpPr>
          <p:cNvPr id="5" name="页脚占位符 4">
            <a:extLst>
              <a:ext uri="{FF2B5EF4-FFF2-40B4-BE49-F238E27FC236}">
                <a16:creationId xmlns:a16="http://schemas.microsoft.com/office/drawing/2014/main" id="{BBAC08D0-E6F2-4C52-8BB3-CABA848BFE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822A45-3FF8-497B-AD7A-C0DF0AABA32C}"/>
              </a:ext>
            </a:extLst>
          </p:cNvPr>
          <p:cNvSpPr>
            <a:spLocks noGrp="1"/>
          </p:cNvSpPr>
          <p:nvPr>
            <p:ph type="sldNum" sz="quarter" idx="12"/>
          </p:nvPr>
        </p:nvSpPr>
        <p:spPr/>
        <p:txBody>
          <a:bodyPr/>
          <a:lstStyle/>
          <a:p>
            <a:fld id="{03410F0F-E077-475B-A7EC-03CDC27F5B89}" type="slidenum">
              <a:rPr lang="zh-CN" altLang="en-US" smtClean="0"/>
              <a:t>‹#›</a:t>
            </a:fld>
            <a:endParaRPr lang="zh-CN" altLang="en-US"/>
          </a:p>
        </p:txBody>
      </p:sp>
    </p:spTree>
    <p:extLst>
      <p:ext uri="{BB962C8B-B14F-4D97-AF65-F5344CB8AC3E}">
        <p14:creationId xmlns:p14="http://schemas.microsoft.com/office/powerpoint/2010/main" val="26015068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8158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2278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88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826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2170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051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4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3229159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319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692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268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6391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9189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D2E58C2-4729-4A75-BC7D-2580EF76B1AB}"/>
              </a:ext>
            </a:extLst>
          </p:cNvPr>
          <p:cNvSpPr>
            <a:spLocks noGrp="1"/>
          </p:cNvSpPr>
          <p:nvPr>
            <p:ph type="pic" sz="quarter" idx="10" hasCustomPrompt="1"/>
          </p:nvPr>
        </p:nvSpPr>
        <p:spPr>
          <a:xfrm>
            <a:off x="4472780" y="0"/>
            <a:ext cx="3246434" cy="6858000"/>
          </a:xfrm>
          <a:custGeom>
            <a:avLst/>
            <a:gdLst>
              <a:gd name="connsiteX0" fmla="*/ 0 w 3246434"/>
              <a:gd name="connsiteY0" fmla="*/ 0 h 6858000"/>
              <a:gd name="connsiteX1" fmla="*/ 3246434 w 3246434"/>
              <a:gd name="connsiteY1" fmla="*/ 0 h 6858000"/>
              <a:gd name="connsiteX2" fmla="*/ 3246434 w 3246434"/>
              <a:gd name="connsiteY2" fmla="*/ 6858000 h 6858000"/>
              <a:gd name="connsiteX3" fmla="*/ 0 w 324643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246434" h="6858000">
                <a:moveTo>
                  <a:pt x="0" y="0"/>
                </a:moveTo>
                <a:lnTo>
                  <a:pt x="3246434" y="0"/>
                </a:lnTo>
                <a:lnTo>
                  <a:pt x="3246434" y="6858000"/>
                </a:lnTo>
                <a:lnTo>
                  <a:pt x="0" y="6858000"/>
                </a:lnTo>
                <a:close/>
              </a:path>
            </a:pathLst>
          </a:custGeom>
        </p:spPr>
        <p:txBody>
          <a:bodyPr wrap="square">
            <a:noAutofit/>
          </a:bodyPr>
          <a:lstStyle>
            <a:lvl1pPr>
              <a:defRPr lang="id-ID" sz="1600" dirty="0">
                <a:solidFill>
                  <a:schemeClr val="bg1">
                    <a:lumMod val="65000"/>
                  </a:schemeClr>
                </a:solidFill>
                <a:latin typeface="+mj-lt"/>
              </a:defRPr>
            </a:lvl1pPr>
          </a:lstStyle>
          <a:p>
            <a:pPr lvl="0"/>
            <a:r>
              <a:rPr lang="id-ID" dirty="0"/>
              <a:t>Image Placeholder</a:t>
            </a:r>
          </a:p>
        </p:txBody>
      </p:sp>
    </p:spTree>
    <p:extLst>
      <p:ext uri="{BB962C8B-B14F-4D97-AF65-F5344CB8AC3E}">
        <p14:creationId xmlns:p14="http://schemas.microsoft.com/office/powerpoint/2010/main" val="17060077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C9AE3A4E-FF7D-42F6-829A-F2406C725216}"/>
              </a:ext>
            </a:extLst>
          </p:cNvPr>
          <p:cNvSpPr>
            <a:spLocks noGrp="1"/>
          </p:cNvSpPr>
          <p:nvPr>
            <p:ph type="pic" sz="quarter" idx="11"/>
          </p:nvPr>
        </p:nvSpPr>
        <p:spPr>
          <a:xfrm>
            <a:off x="0" y="400048"/>
            <a:ext cx="12191999" cy="6057906"/>
          </a:xfrm>
          <a:custGeom>
            <a:avLst/>
            <a:gdLst>
              <a:gd name="connsiteX0" fmla="*/ 12191998 w 12191999"/>
              <a:gd name="connsiteY0" fmla="*/ 0 h 6057906"/>
              <a:gd name="connsiteX1" fmla="*/ 12191999 w 12191999"/>
              <a:gd name="connsiteY1" fmla="*/ 4198977 h 6057906"/>
              <a:gd name="connsiteX2" fmla="*/ 0 w 12191999"/>
              <a:gd name="connsiteY2" fmla="*/ 6057906 h 6057906"/>
              <a:gd name="connsiteX3" fmla="*/ 0 w 12191999"/>
              <a:gd name="connsiteY3" fmla="*/ 1858929 h 6057906"/>
            </a:gdLst>
            <a:ahLst/>
            <a:cxnLst>
              <a:cxn ang="0">
                <a:pos x="connsiteX0" y="connsiteY0"/>
              </a:cxn>
              <a:cxn ang="0">
                <a:pos x="connsiteX1" y="connsiteY1"/>
              </a:cxn>
              <a:cxn ang="0">
                <a:pos x="connsiteX2" y="connsiteY2"/>
              </a:cxn>
              <a:cxn ang="0">
                <a:pos x="connsiteX3" y="connsiteY3"/>
              </a:cxn>
            </a:cxnLst>
            <a:rect l="l" t="t" r="r" b="b"/>
            <a:pathLst>
              <a:path w="12191999" h="6057906">
                <a:moveTo>
                  <a:pt x="12191998" y="0"/>
                </a:moveTo>
                <a:lnTo>
                  <a:pt x="12191999" y="4198977"/>
                </a:lnTo>
                <a:lnTo>
                  <a:pt x="0" y="6057906"/>
                </a:lnTo>
                <a:lnTo>
                  <a:pt x="0" y="1858929"/>
                </a:lnTo>
                <a:close/>
              </a:path>
            </a:pathLst>
          </a:custGeom>
        </p:spPr>
        <p:txBody>
          <a:bodyPr wrap="square">
            <a:noAutofit/>
          </a:bodyPr>
          <a:lstStyle>
            <a:lvl1pPr>
              <a:defRPr lang="id-ID" sz="1600">
                <a:solidFill>
                  <a:schemeClr val="bg1">
                    <a:lumMod val="65000"/>
                  </a:schemeClr>
                </a:solidFill>
                <a:latin typeface="+mj-lt"/>
              </a:defRPr>
            </a:lvl1pPr>
          </a:lstStyle>
          <a:p>
            <a:pPr lvl="0"/>
            <a:endParaRPr lang="id-ID"/>
          </a:p>
        </p:txBody>
      </p:sp>
      <p:sp>
        <p:nvSpPr>
          <p:cNvPr id="3" name="Picture Placeholder 2">
            <a:extLst>
              <a:ext uri="{FF2B5EF4-FFF2-40B4-BE49-F238E27FC236}">
                <a16:creationId xmlns:a16="http://schemas.microsoft.com/office/drawing/2014/main" id="{E20E4BC4-A49B-48A6-8493-01C11134AFBA}"/>
              </a:ext>
            </a:extLst>
          </p:cNvPr>
          <p:cNvSpPr>
            <a:spLocks noGrp="1"/>
          </p:cNvSpPr>
          <p:nvPr>
            <p:ph type="pic" sz="quarter" idx="10"/>
          </p:nvPr>
        </p:nvSpPr>
        <p:spPr>
          <a:xfrm>
            <a:off x="133350" y="1504950"/>
            <a:ext cx="5743575" cy="3581400"/>
          </a:xfrm>
          <a:prstGeom prst="rect">
            <a:avLst/>
          </a:prstGeom>
          <a:solidFill>
            <a:schemeClr val="bg1">
              <a:lumMod val="95000"/>
            </a:schemeClr>
          </a:solidFill>
        </p:spPr>
        <p:txBody>
          <a:bodyPr wrap="square">
            <a:noAutofit/>
          </a:bodyPr>
          <a:lstStyle>
            <a:lvl1pPr>
              <a:defRPr lang="id-ID" sz="1600">
                <a:solidFill>
                  <a:schemeClr val="bg1">
                    <a:lumMod val="65000"/>
                  </a:schemeClr>
                </a:solidFill>
                <a:latin typeface="+mj-lt"/>
              </a:defRPr>
            </a:lvl1pPr>
          </a:lstStyle>
          <a:p>
            <a:pPr lvl="0"/>
            <a:endParaRPr lang="id-ID"/>
          </a:p>
        </p:txBody>
      </p:sp>
    </p:spTree>
    <p:extLst>
      <p:ext uri="{BB962C8B-B14F-4D97-AF65-F5344CB8AC3E}">
        <p14:creationId xmlns:p14="http://schemas.microsoft.com/office/powerpoint/2010/main" val="3033777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3378"/>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415">
          <p15:clr>
            <a:srgbClr val="FBAE40"/>
          </p15:clr>
        </p15:guide>
        <p15:guide id="4" pos="7265">
          <p15:clr>
            <a:srgbClr val="FBAE40"/>
          </p15:clr>
        </p15:guide>
        <p15:guide id="5" orient="horz" pos="391">
          <p15:clr>
            <a:srgbClr val="FBAE40"/>
          </p15:clr>
        </p15:guide>
        <p15:guide id="6" orient="horz" pos="39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390277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58846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133805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98404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674542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A08B3CF-81EF-499D-A143-F6A6335B1B5F}" type="datetimeFigureOut">
              <a:rPr lang="zh-CN" altLang="en-US" smtClean="0"/>
              <a:t>2025/12/5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2898684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8B3CF-81EF-499D-A143-F6A6335B1B5F}" type="datetimeFigureOut">
              <a:rPr lang="zh-CN" altLang="en-US" smtClean="0"/>
              <a:t>2025/12/5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DF03F2-B476-4DB8-B4FD-C0BD10B8383E}" type="slidenum">
              <a:rPr lang="zh-CN" altLang="en-US" smtClean="0"/>
              <a:t>‹#›</a:t>
            </a:fld>
            <a:endParaRPr lang="zh-CN" altLang="en-US"/>
          </a:p>
        </p:txBody>
      </p:sp>
    </p:spTree>
    <p:extLst>
      <p:ext uri="{BB962C8B-B14F-4D97-AF65-F5344CB8AC3E}">
        <p14:creationId xmlns:p14="http://schemas.microsoft.com/office/powerpoint/2010/main" val="1931343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0D0E65-3A2E-4AA5-91F0-0304C02C84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BA7F7A-4A94-45E3-B544-11D818100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D5DC294F-BDDF-4EEE-8C8C-646191F1C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583E8761-A14E-4E6E-B19C-D0ABAA7747FF}" type="datetimeFigureOut">
              <a:rPr lang="zh-CN" altLang="en-US" smtClean="0"/>
              <a:pPr/>
              <a:t>2025/12/5</a:t>
            </a:fld>
            <a:endParaRPr lang="zh-CN" altLang="en-US" dirty="0"/>
          </a:p>
        </p:txBody>
      </p:sp>
      <p:sp>
        <p:nvSpPr>
          <p:cNvPr id="5" name="页脚占位符 4">
            <a:extLst>
              <a:ext uri="{FF2B5EF4-FFF2-40B4-BE49-F238E27FC236}">
                <a16:creationId xmlns:a16="http://schemas.microsoft.com/office/drawing/2014/main" id="{EA4A6414-4759-48C2-AB98-5DF25A49E1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FD1D8F7A-B643-4CD8-BFB7-45FB062CA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03410F0F-E077-475B-A7EC-03CDC27F5B89}" type="slidenum">
              <a:rPr lang="zh-CN" altLang="en-US" smtClean="0"/>
              <a:pPr/>
              <a:t>‹#›</a:t>
            </a:fld>
            <a:endParaRPr lang="zh-CN" altLang="en-US" dirty="0"/>
          </a:p>
        </p:txBody>
      </p:sp>
    </p:spTree>
    <p:extLst>
      <p:ext uri="{BB962C8B-B14F-4D97-AF65-F5344CB8AC3E}">
        <p14:creationId xmlns:p14="http://schemas.microsoft.com/office/powerpoint/2010/main" val="2756381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3F8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146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0.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0.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chart" Target="../charts/chart21.xml"/><Relationship Id="rId3" Type="http://schemas.openxmlformats.org/officeDocument/2006/relationships/chart" Target="../charts/chart16.xml"/><Relationship Id="rId7" Type="http://schemas.openxmlformats.org/officeDocument/2006/relationships/chart" Target="../charts/chart20.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notesSlide" Target="../notesSlides/notesSlide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FA07760D-A814-41D4-B146-00DCE0DBF245}"/>
              </a:ext>
            </a:extLst>
          </p:cNvPr>
          <p:cNvSpPr/>
          <p:nvPr/>
        </p:nvSpPr>
        <p:spPr>
          <a:xfrm>
            <a:off x="0" y="-10750"/>
            <a:ext cx="5221833" cy="686875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0B9516C6-5C9B-4216-8F59-F51D8CEB44D3}"/>
              </a:ext>
            </a:extLst>
          </p:cNvPr>
          <p:cNvSpPr/>
          <p:nvPr/>
        </p:nvSpPr>
        <p:spPr>
          <a:xfrm>
            <a:off x="781203" y="3429000"/>
            <a:ext cx="5221833" cy="1922051"/>
          </a:xfrm>
          <a:prstGeom prst="rect">
            <a:avLst/>
          </a:prstGeom>
          <a:gradFill flip="none" rotWithShape="1">
            <a:gsLst>
              <a:gs pos="36000">
                <a:srgbClr val="FAF6F3">
                  <a:alpha val="0"/>
                </a:srgbClr>
              </a:gs>
              <a:gs pos="82000">
                <a:srgbClr val="003F87"/>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AAE21F01-1096-4BCF-81F2-57C86C635215}"/>
              </a:ext>
            </a:extLst>
          </p:cNvPr>
          <p:cNvSpPr txBox="1"/>
          <p:nvPr/>
        </p:nvSpPr>
        <p:spPr>
          <a:xfrm>
            <a:off x="6509741" y="4738077"/>
            <a:ext cx="35989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presenter</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a:t>
            </a:r>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Zhang Shuai</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1" name="组合 30">
            <a:extLst>
              <a:ext uri="{FF2B5EF4-FFF2-40B4-BE49-F238E27FC236}">
                <a16:creationId xmlns:a16="http://schemas.microsoft.com/office/drawing/2014/main" id="{4DF03D79-DF9B-469E-9FD1-22CCDC013618}"/>
              </a:ext>
            </a:extLst>
          </p:cNvPr>
          <p:cNvGrpSpPr/>
          <p:nvPr/>
        </p:nvGrpSpPr>
        <p:grpSpPr>
          <a:xfrm flipH="1">
            <a:off x="384175" y="322789"/>
            <a:ext cx="408400" cy="215985"/>
            <a:chOff x="11612874" y="6342589"/>
            <a:chExt cx="252000" cy="215985"/>
          </a:xfrm>
        </p:grpSpPr>
        <p:cxnSp>
          <p:nvCxnSpPr>
            <p:cNvPr id="32" name="直接连接符 31">
              <a:extLst>
                <a:ext uri="{FF2B5EF4-FFF2-40B4-BE49-F238E27FC236}">
                  <a16:creationId xmlns:a16="http://schemas.microsoft.com/office/drawing/2014/main" id="{FA74E923-8BFC-479E-949B-0F749253482F}"/>
                </a:ext>
              </a:extLst>
            </p:cNvPr>
            <p:cNvCxnSpPr/>
            <p:nvPr/>
          </p:nvCxnSpPr>
          <p:spPr>
            <a:xfrm>
              <a:off x="11666008" y="6342589"/>
              <a:ext cx="198866" cy="0"/>
            </a:xfrm>
            <a:prstGeom prst="line">
              <a:avLst/>
            </a:prstGeom>
            <a:ln w="31750" cap="rnd">
              <a:solidFill>
                <a:srgbClr val="FAF6F3"/>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30B28EC-4F68-4D51-92E0-B95CEFDFD1CA}"/>
                </a:ext>
              </a:extLst>
            </p:cNvPr>
            <p:cNvCxnSpPr/>
            <p:nvPr/>
          </p:nvCxnSpPr>
          <p:spPr>
            <a:xfrm>
              <a:off x="11612874" y="6450582"/>
              <a:ext cx="252000" cy="0"/>
            </a:xfrm>
            <a:prstGeom prst="line">
              <a:avLst/>
            </a:prstGeom>
            <a:ln w="31750" cap="rnd">
              <a:solidFill>
                <a:srgbClr val="FAF6F3"/>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E09BC4D-3699-4D47-B10B-FD08ECE5E638}"/>
                </a:ext>
              </a:extLst>
            </p:cNvPr>
            <p:cNvCxnSpPr/>
            <p:nvPr/>
          </p:nvCxnSpPr>
          <p:spPr>
            <a:xfrm>
              <a:off x="11755904" y="6558574"/>
              <a:ext cx="108970" cy="0"/>
            </a:xfrm>
            <a:prstGeom prst="line">
              <a:avLst/>
            </a:prstGeom>
            <a:ln w="31750" cap="rnd">
              <a:solidFill>
                <a:srgbClr val="FAF6F3"/>
              </a:solidFill>
            </a:ln>
          </p:spPr>
          <p:style>
            <a:lnRef idx="1">
              <a:schemeClr val="accent1"/>
            </a:lnRef>
            <a:fillRef idx="0">
              <a:schemeClr val="accent1"/>
            </a:fillRef>
            <a:effectRef idx="0">
              <a:schemeClr val="accent1"/>
            </a:effectRef>
            <a:fontRef idx="minor">
              <a:schemeClr val="tx1"/>
            </a:fontRef>
          </p:style>
        </p:cxnSp>
      </p:grpSp>
      <p:sp>
        <p:nvSpPr>
          <p:cNvPr id="35" name="矩形 34">
            <a:extLst>
              <a:ext uri="{FF2B5EF4-FFF2-40B4-BE49-F238E27FC236}">
                <a16:creationId xmlns:a16="http://schemas.microsoft.com/office/drawing/2014/main" id="{E6BA3A8C-7745-4BEB-89C8-2617F70DA779}"/>
              </a:ext>
            </a:extLst>
          </p:cNvPr>
          <p:cNvSpPr/>
          <p:nvPr/>
        </p:nvSpPr>
        <p:spPr>
          <a:xfrm>
            <a:off x="11195050" y="5880802"/>
            <a:ext cx="996950" cy="476124"/>
          </a:xfrm>
          <a:prstGeom prst="rect">
            <a:avLst/>
          </a:prstGeom>
          <a:gradFill flip="none" rotWithShape="1">
            <a:gsLst>
              <a:gs pos="36000">
                <a:srgbClr val="FAF6F3"/>
              </a:gs>
              <a:gs pos="82000">
                <a:srgbClr val="003F87"/>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8" name="图片 37">
            <a:extLst>
              <a:ext uri="{FF2B5EF4-FFF2-40B4-BE49-F238E27FC236}">
                <a16:creationId xmlns:a16="http://schemas.microsoft.com/office/drawing/2014/main" id="{0AE89FAE-573B-44CC-9249-BBE1AAF93BCF}"/>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83000"/>
                    </a14:imgEffect>
                  </a14:imgLayer>
                </a14:imgProps>
              </a:ext>
              <a:ext uri="{28A0092B-C50C-407E-A947-70E740481C1C}">
                <a14:useLocalDpi xmlns:a14="http://schemas.microsoft.com/office/drawing/2010/main" val="0"/>
              </a:ext>
            </a:extLst>
          </a:blip>
          <a:srcRect l="9132" t="-216" r="16784" b="216"/>
          <a:stretch/>
        </p:blipFill>
        <p:spPr>
          <a:xfrm>
            <a:off x="-1" y="1154059"/>
            <a:ext cx="5871661" cy="3950152"/>
          </a:xfrm>
          <a:prstGeom prst="rect">
            <a:avLst/>
          </a:prstGeom>
        </p:spPr>
      </p:pic>
      <p:pic>
        <p:nvPicPr>
          <p:cNvPr id="27" name="图片 26">
            <a:extLst>
              <a:ext uri="{FF2B5EF4-FFF2-40B4-BE49-F238E27FC236}">
                <a16:creationId xmlns:a16="http://schemas.microsoft.com/office/drawing/2014/main" id="{C2647953-5EF3-46FA-82C9-11DB22BF65B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281161" y="222082"/>
            <a:ext cx="2650118" cy="584967"/>
          </a:xfrm>
          <a:prstGeom prst="rect">
            <a:avLst/>
          </a:prstGeom>
        </p:spPr>
      </p:pic>
      <p:sp>
        <p:nvSpPr>
          <p:cNvPr id="22" name="文本框 21">
            <a:extLst>
              <a:ext uri="{FF2B5EF4-FFF2-40B4-BE49-F238E27FC236}">
                <a16:creationId xmlns:a16="http://schemas.microsoft.com/office/drawing/2014/main" id="{47F55DEB-B0CA-D03D-2A7D-8C3178918F0F}"/>
              </a:ext>
            </a:extLst>
          </p:cNvPr>
          <p:cNvSpPr txBox="1"/>
          <p:nvPr/>
        </p:nvSpPr>
        <p:spPr>
          <a:xfrm>
            <a:off x="6509741" y="5188217"/>
            <a:ext cx="228742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2025</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年</a:t>
            </a: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11</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月</a:t>
            </a: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27</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日</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endParaRPr>
          </a:p>
        </p:txBody>
      </p:sp>
      <p:sp>
        <p:nvSpPr>
          <p:cNvPr id="15" name="矩形 14">
            <a:extLst>
              <a:ext uri="{FF2B5EF4-FFF2-40B4-BE49-F238E27FC236}">
                <a16:creationId xmlns:a16="http://schemas.microsoft.com/office/drawing/2014/main" id="{883F5CD8-BBCF-CFC4-DB43-1412CA88B616}"/>
              </a:ext>
            </a:extLst>
          </p:cNvPr>
          <p:cNvSpPr/>
          <p:nvPr/>
        </p:nvSpPr>
        <p:spPr>
          <a:xfrm>
            <a:off x="6172114" y="1154059"/>
            <a:ext cx="5038697" cy="3323987"/>
          </a:xfrm>
          <a:prstGeom prst="rect">
            <a:avLst/>
          </a:prstGeom>
          <a:noFill/>
        </p:spPr>
        <p:txBody>
          <a:bodyPr wrap="square" lIns="0" tIns="0" rIns="0" bIns="0"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ea"/>
                <a:sym typeface="+mn-lt"/>
              </a:rPr>
              <a:t>Physics based</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7200" b="1" dirty="0">
                <a:solidFill>
                  <a:srgbClr val="003F87"/>
                </a:solidFill>
                <a:latin typeface="微软雅黑" panose="020B0503020204020204" pitchFamily="34" charset="-122"/>
                <a:ea typeface="微软雅黑" panose="020B0503020204020204" pitchFamily="34" charset="-122"/>
                <a:cs typeface="+mn-ea"/>
                <a:sym typeface="+mn-lt"/>
              </a:rPr>
              <a:t>modeling</a:t>
            </a:r>
            <a:endParaRPr kumimoji="0" lang="zh-CN" altLang="en-US" sz="72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8747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DEDA966-1C95-9748-8D63-33A5FF59167F}"/>
              </a:ext>
            </a:extLst>
          </p:cNvPr>
          <p:cNvSpPr/>
          <p:nvPr/>
        </p:nvSpPr>
        <p:spPr>
          <a:xfrm>
            <a:off x="8780526" y="0"/>
            <a:ext cx="3411474" cy="6858000"/>
          </a:xfrm>
          <a:prstGeom prst="rect">
            <a:avLst/>
          </a:prstGeom>
          <a:solidFill>
            <a:srgbClr val="192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192D51"/>
              </a:solidFill>
              <a:effectLst/>
              <a:uLnTx/>
              <a:uFillTx/>
              <a:latin typeface="Arial"/>
              <a:ea typeface="微软雅黑"/>
              <a:cs typeface="+mn-cs"/>
            </a:endParaRPr>
          </a:p>
        </p:txBody>
      </p:sp>
      <p:pic>
        <p:nvPicPr>
          <p:cNvPr id="8" name="图片占位符 7">
            <a:extLst>
              <a:ext uri="{FF2B5EF4-FFF2-40B4-BE49-F238E27FC236}">
                <a16:creationId xmlns:a16="http://schemas.microsoft.com/office/drawing/2014/main" id="{0BA3CA8D-EBD2-6847-9A63-411EA730C67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543" r="23543"/>
          <a:stretch/>
        </p:blipFill>
        <p:spPr>
          <a:xfrm>
            <a:off x="6275848" y="0"/>
            <a:ext cx="5441095" cy="6858000"/>
          </a:xfrm>
        </p:spPr>
      </p:pic>
      <p:sp>
        <p:nvSpPr>
          <p:cNvPr id="12" name="Rectangle 11">
            <a:extLst>
              <a:ext uri="{FF2B5EF4-FFF2-40B4-BE49-F238E27FC236}">
                <a16:creationId xmlns:a16="http://schemas.microsoft.com/office/drawing/2014/main" id="{9EC29F79-5B1E-405A-99A3-0FC8442AC3C7}"/>
              </a:ext>
            </a:extLst>
          </p:cNvPr>
          <p:cNvSpPr/>
          <p:nvPr/>
        </p:nvSpPr>
        <p:spPr>
          <a:xfrm>
            <a:off x="6275850" y="0"/>
            <a:ext cx="5441093" cy="6858000"/>
          </a:xfrm>
          <a:prstGeom prst="rect">
            <a:avLst/>
          </a:prstGeom>
          <a:gradFill>
            <a:gsLst>
              <a:gs pos="100000">
                <a:schemeClr val="accent1">
                  <a:alpha val="30000"/>
                </a:schemeClr>
              </a:gs>
              <a:gs pos="0">
                <a:schemeClr val="accent1">
                  <a:alpha val="59771"/>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9" name="文本框 48">
            <a:extLst>
              <a:ext uri="{FF2B5EF4-FFF2-40B4-BE49-F238E27FC236}">
                <a16:creationId xmlns:a16="http://schemas.microsoft.com/office/drawing/2014/main" id="{FC08E76D-A21C-9C45-ABB4-3E0BCDCD1858}"/>
              </a:ext>
            </a:extLst>
          </p:cNvPr>
          <p:cNvSpPr txBox="1"/>
          <p:nvPr/>
        </p:nvSpPr>
        <p:spPr>
          <a:xfrm>
            <a:off x="1296356" y="2771153"/>
            <a:ext cx="391786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chemeClr val="bg1"/>
                </a:solidFill>
                <a:effectLst/>
                <a:uLnTx/>
                <a:uFillTx/>
                <a:latin typeface="Arial"/>
                <a:ea typeface="微软雅黑"/>
                <a:cs typeface="+mn-cs"/>
              </a:rPr>
              <a:t>Problems</a:t>
            </a:r>
            <a:endParaRPr kumimoji="0" lang="zh-CN" altLang="en-US" sz="48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54" name="文本框 53">
            <a:extLst>
              <a:ext uri="{FF2B5EF4-FFF2-40B4-BE49-F238E27FC236}">
                <a16:creationId xmlns:a16="http://schemas.microsoft.com/office/drawing/2014/main" id="{451C9428-0E01-1644-A61A-8B8C2181E8B9}"/>
              </a:ext>
            </a:extLst>
          </p:cNvPr>
          <p:cNvSpPr txBox="1"/>
          <p:nvPr/>
        </p:nvSpPr>
        <p:spPr>
          <a:xfrm>
            <a:off x="1249216" y="1550205"/>
            <a:ext cx="2091626" cy="1323439"/>
          </a:xfrm>
          <a:prstGeom prst="rect">
            <a:avLst/>
          </a:prstGeom>
          <a:noFill/>
        </p:spPr>
        <p:txBody>
          <a:bodyPr wrap="square" rtlCol="0">
            <a:spAutoFit/>
          </a:bodyPr>
          <a:lstStyle/>
          <a:p>
            <a:pPr>
              <a:defRPr/>
            </a:pPr>
            <a:r>
              <a:rPr lang="en-US" altLang="zh-CN" sz="8000" b="1" dirty="0">
                <a:solidFill>
                  <a:srgbClr val="C1DBF5"/>
                </a:solidFill>
                <a:latin typeface="微软雅黑"/>
                <a:ea typeface="微软雅黑"/>
              </a:rPr>
              <a:t>02</a:t>
            </a:r>
            <a:endParaRPr lang="zh-CN" altLang="en-US" sz="8000" b="1" dirty="0">
              <a:solidFill>
                <a:srgbClr val="C1DBF5"/>
              </a:solidFill>
              <a:latin typeface="微软雅黑"/>
              <a:ea typeface="微软雅黑"/>
            </a:endParaRPr>
          </a:p>
        </p:txBody>
      </p:sp>
      <p:pic>
        <p:nvPicPr>
          <p:cNvPr id="10" name="图片 9">
            <a:extLst>
              <a:ext uri="{FF2B5EF4-FFF2-40B4-BE49-F238E27FC236}">
                <a16:creationId xmlns:a16="http://schemas.microsoft.com/office/drawing/2014/main" id="{A86348B9-1603-789E-5C20-2C39D93CD34A}"/>
              </a:ext>
            </a:extLst>
          </p:cNvPr>
          <p:cNvPicPr>
            <a:picLocks noChangeAspect="1"/>
          </p:cNvPicPr>
          <p:nvPr/>
        </p:nvPicPr>
        <p:blipFill>
          <a:blip r:embed="rId3">
            <a:alphaModFix amt="11000"/>
          </a:blip>
          <a:stretch>
            <a:fillRect/>
          </a:stretch>
        </p:blipFill>
        <p:spPr>
          <a:xfrm>
            <a:off x="554517" y="934222"/>
            <a:ext cx="5846920" cy="4504858"/>
          </a:xfrm>
          <a:prstGeom prst="rect">
            <a:avLst/>
          </a:prstGeom>
        </p:spPr>
      </p:pic>
    </p:spTree>
    <p:extLst>
      <p:ext uri="{BB962C8B-B14F-4D97-AF65-F5344CB8AC3E}">
        <p14:creationId xmlns:p14="http://schemas.microsoft.com/office/powerpoint/2010/main" val="192975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4AAD3-2789-B696-6D38-197B14E50B8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F0EA477-998E-2A6F-1275-341994CDA752}"/>
              </a:ext>
            </a:extLst>
          </p:cNvPr>
          <p:cNvSpPr txBox="1"/>
          <p:nvPr/>
        </p:nvSpPr>
        <p:spPr>
          <a:xfrm>
            <a:off x="1100602" y="378179"/>
            <a:ext cx="2739853" cy="523220"/>
          </a:xfrm>
          <a:prstGeom prst="rect">
            <a:avLst/>
          </a:prstGeom>
          <a:noFill/>
        </p:spPr>
        <p:txBody>
          <a:bodyPr wrap="none" rtlCol="0">
            <a:spAutoFit/>
          </a:bodyPr>
          <a:lstStyle/>
          <a:p>
            <a:r>
              <a:rPr lang="en-US" altLang="zh-CN" sz="2800" b="1" dirty="0">
                <a:solidFill>
                  <a:schemeClr val="tx1">
                    <a:lumMod val="75000"/>
                    <a:lumOff val="25000"/>
                  </a:schemeClr>
                </a:solidFill>
              </a:rPr>
              <a:t>Main problems</a:t>
            </a:r>
            <a:endParaRPr lang="zh-CN" altLang="en-US" sz="2800" b="1" dirty="0">
              <a:solidFill>
                <a:schemeClr val="tx1">
                  <a:lumMod val="75000"/>
                  <a:lumOff val="25000"/>
                </a:schemeClr>
              </a:solidFill>
            </a:endParaRPr>
          </a:p>
        </p:txBody>
      </p:sp>
      <p:grpSp>
        <p:nvGrpSpPr>
          <p:cNvPr id="3" name="组合 2">
            <a:extLst>
              <a:ext uri="{FF2B5EF4-FFF2-40B4-BE49-F238E27FC236}">
                <a16:creationId xmlns:a16="http://schemas.microsoft.com/office/drawing/2014/main" id="{8A13C5A7-F40C-AFEA-D61A-4D29026B08E1}"/>
              </a:ext>
            </a:extLst>
          </p:cNvPr>
          <p:cNvGrpSpPr/>
          <p:nvPr/>
        </p:nvGrpSpPr>
        <p:grpSpPr>
          <a:xfrm>
            <a:off x="159391" y="901399"/>
            <a:ext cx="11392249" cy="5449067"/>
            <a:chOff x="159391" y="507534"/>
            <a:chExt cx="11392249" cy="5842932"/>
          </a:xfrm>
        </p:grpSpPr>
        <p:graphicFrame>
          <p:nvGraphicFramePr>
            <p:cNvPr id="4" name="图表 3">
              <a:extLst>
                <a:ext uri="{FF2B5EF4-FFF2-40B4-BE49-F238E27FC236}">
                  <a16:creationId xmlns:a16="http://schemas.microsoft.com/office/drawing/2014/main" id="{4ACA7816-953B-6A8E-FE70-D40353C63811}"/>
                </a:ext>
              </a:extLst>
            </p:cNvPr>
            <p:cNvGraphicFramePr>
              <a:graphicFrameLocks/>
            </p:cNvGraphicFramePr>
            <p:nvPr>
              <p:extLst>
                <p:ext uri="{D42A27DB-BD31-4B8C-83A1-F6EECF244321}">
                  <p14:modId xmlns:p14="http://schemas.microsoft.com/office/powerpoint/2010/main" val="1170789922"/>
                </p:ext>
              </p:extLst>
            </p:nvPr>
          </p:nvGraphicFramePr>
          <p:xfrm>
            <a:off x="1019825" y="507534"/>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a:extLst>
                <a:ext uri="{FF2B5EF4-FFF2-40B4-BE49-F238E27FC236}">
                  <a16:creationId xmlns:a16="http://schemas.microsoft.com/office/drawing/2014/main" id="{6736988F-F380-4E73-7BF3-2DDCD15BEABC}"/>
                </a:ext>
              </a:extLst>
            </p:cNvPr>
            <p:cNvGraphicFramePr>
              <a:graphicFrameLocks/>
            </p:cNvGraphicFramePr>
            <p:nvPr>
              <p:extLst>
                <p:ext uri="{D42A27DB-BD31-4B8C-83A1-F6EECF244321}">
                  <p14:modId xmlns:p14="http://schemas.microsoft.com/office/powerpoint/2010/main" val="1391732477"/>
                </p:ext>
              </p:extLst>
            </p:nvPr>
          </p:nvGraphicFramePr>
          <p:xfrm>
            <a:off x="6311319" y="521166"/>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图表 8">
              <a:extLst>
                <a:ext uri="{FF2B5EF4-FFF2-40B4-BE49-F238E27FC236}">
                  <a16:creationId xmlns:a16="http://schemas.microsoft.com/office/drawing/2014/main" id="{23AC914A-A58C-F520-5447-995C8F292B36}"/>
                </a:ext>
              </a:extLst>
            </p:cNvPr>
            <p:cNvGraphicFramePr>
              <a:graphicFrameLocks/>
            </p:cNvGraphicFramePr>
            <p:nvPr>
              <p:extLst>
                <p:ext uri="{D42A27DB-BD31-4B8C-83A1-F6EECF244321}">
                  <p14:modId xmlns:p14="http://schemas.microsoft.com/office/powerpoint/2010/main" val="1445865421"/>
                </p:ext>
              </p:extLst>
            </p:nvPr>
          </p:nvGraphicFramePr>
          <p:xfrm>
            <a:off x="1019825" y="3584854"/>
            <a:ext cx="4595906" cy="276561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图表 13">
              <a:extLst>
                <a:ext uri="{FF2B5EF4-FFF2-40B4-BE49-F238E27FC236}">
                  <a16:creationId xmlns:a16="http://schemas.microsoft.com/office/drawing/2014/main" id="{6BFB9724-973A-F5F0-3B09-1A1664D61A7B}"/>
                </a:ext>
              </a:extLst>
            </p:cNvPr>
            <p:cNvGraphicFramePr>
              <a:graphicFrameLocks/>
            </p:cNvGraphicFramePr>
            <p:nvPr>
              <p:extLst>
                <p:ext uri="{D42A27DB-BD31-4B8C-83A1-F6EECF244321}">
                  <p14:modId xmlns:p14="http://schemas.microsoft.com/office/powerpoint/2010/main" val="3931661220"/>
                </p:ext>
              </p:extLst>
            </p:nvPr>
          </p:nvGraphicFramePr>
          <p:xfrm>
            <a:off x="6311319" y="3584854"/>
            <a:ext cx="4572000" cy="2743200"/>
          </p:xfrm>
          <a:graphic>
            <a:graphicData uri="http://schemas.openxmlformats.org/drawingml/2006/chart">
              <c:chart xmlns:c="http://schemas.openxmlformats.org/drawingml/2006/chart" xmlns:r="http://schemas.openxmlformats.org/officeDocument/2006/relationships" r:id="rId6"/>
            </a:graphicData>
          </a:graphic>
        </p:graphicFrame>
        <p:cxnSp>
          <p:nvCxnSpPr>
            <p:cNvPr id="15" name="直接连接符 14">
              <a:extLst>
                <a:ext uri="{FF2B5EF4-FFF2-40B4-BE49-F238E27FC236}">
                  <a16:creationId xmlns:a16="http://schemas.microsoft.com/office/drawing/2014/main" id="{D5B0A0A5-C9BA-3096-8A06-78F6FB8CF741}"/>
                </a:ext>
              </a:extLst>
            </p:cNvPr>
            <p:cNvCxnSpPr>
              <a:cxnSpLocks/>
            </p:cNvCxnSpPr>
            <p:nvPr/>
          </p:nvCxnSpPr>
          <p:spPr>
            <a:xfrm>
              <a:off x="5821960" y="521166"/>
              <a:ext cx="58723" cy="58293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直接连接符 15">
              <a:extLst>
                <a:ext uri="{FF2B5EF4-FFF2-40B4-BE49-F238E27FC236}">
                  <a16:creationId xmlns:a16="http://schemas.microsoft.com/office/drawing/2014/main" id="{639F974F-CE09-8365-4D77-41B622F6F7E9}"/>
                </a:ext>
              </a:extLst>
            </p:cNvPr>
            <p:cNvCxnSpPr/>
            <p:nvPr/>
          </p:nvCxnSpPr>
          <p:spPr>
            <a:xfrm flipV="1">
              <a:off x="159391" y="3473042"/>
              <a:ext cx="11392249" cy="44042"/>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438611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6E2A-DDD2-BB45-9310-4999B26398A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60F3D42-EACF-349F-AD2B-07B2712DEC55}"/>
              </a:ext>
            </a:extLst>
          </p:cNvPr>
          <p:cNvSpPr txBox="1"/>
          <p:nvPr/>
        </p:nvSpPr>
        <p:spPr>
          <a:xfrm>
            <a:off x="1100602" y="378179"/>
            <a:ext cx="2739853" cy="523220"/>
          </a:xfrm>
          <a:prstGeom prst="rect">
            <a:avLst/>
          </a:prstGeom>
          <a:noFill/>
        </p:spPr>
        <p:txBody>
          <a:bodyPr wrap="none" rtlCol="0">
            <a:spAutoFit/>
          </a:bodyPr>
          <a:lstStyle/>
          <a:p>
            <a:r>
              <a:rPr lang="en-US" altLang="zh-CN" sz="2800" b="1" dirty="0">
                <a:solidFill>
                  <a:schemeClr val="tx1">
                    <a:lumMod val="75000"/>
                    <a:lumOff val="25000"/>
                  </a:schemeClr>
                </a:solidFill>
              </a:rPr>
              <a:t>Main problems</a:t>
            </a:r>
            <a:endParaRPr lang="zh-CN" altLang="en-US" sz="2800" b="1" dirty="0">
              <a:solidFill>
                <a:schemeClr val="tx1">
                  <a:lumMod val="75000"/>
                  <a:lumOff val="25000"/>
                </a:schemeClr>
              </a:solidFill>
            </a:endParaRPr>
          </a:p>
        </p:txBody>
      </p:sp>
      <p:grpSp>
        <p:nvGrpSpPr>
          <p:cNvPr id="3" name="组合 2">
            <a:extLst>
              <a:ext uri="{FF2B5EF4-FFF2-40B4-BE49-F238E27FC236}">
                <a16:creationId xmlns:a16="http://schemas.microsoft.com/office/drawing/2014/main" id="{530EA06D-AD8A-BEE0-6367-E8351F6D8A24}"/>
              </a:ext>
            </a:extLst>
          </p:cNvPr>
          <p:cNvGrpSpPr/>
          <p:nvPr/>
        </p:nvGrpSpPr>
        <p:grpSpPr>
          <a:xfrm>
            <a:off x="947956" y="901399"/>
            <a:ext cx="9761991" cy="5293083"/>
            <a:chOff x="947956" y="578316"/>
            <a:chExt cx="9761991" cy="5616166"/>
          </a:xfrm>
        </p:grpSpPr>
        <p:graphicFrame>
          <p:nvGraphicFramePr>
            <p:cNvPr id="4" name="图表 3">
              <a:extLst>
                <a:ext uri="{FF2B5EF4-FFF2-40B4-BE49-F238E27FC236}">
                  <a16:creationId xmlns:a16="http://schemas.microsoft.com/office/drawing/2014/main" id="{64A1D85C-6E19-2D5E-A8E6-4703CD44AA49}"/>
                </a:ext>
              </a:extLst>
            </p:cNvPr>
            <p:cNvGraphicFramePr>
              <a:graphicFrameLocks/>
            </p:cNvGraphicFramePr>
            <p:nvPr>
              <p:extLst>
                <p:ext uri="{D42A27DB-BD31-4B8C-83A1-F6EECF244321}">
                  <p14:modId xmlns:p14="http://schemas.microsoft.com/office/powerpoint/2010/main" val="1842418482"/>
                </p:ext>
              </p:extLst>
            </p:nvPr>
          </p:nvGraphicFramePr>
          <p:xfrm>
            <a:off x="1452693" y="578316"/>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a:extLst>
                <a:ext uri="{FF2B5EF4-FFF2-40B4-BE49-F238E27FC236}">
                  <a16:creationId xmlns:a16="http://schemas.microsoft.com/office/drawing/2014/main" id="{34768175-64BC-A797-832E-3DE00018BFA7}"/>
                </a:ext>
              </a:extLst>
            </p:cNvPr>
            <p:cNvGraphicFramePr>
              <a:graphicFrameLocks/>
            </p:cNvGraphicFramePr>
            <p:nvPr>
              <p:extLst>
                <p:ext uri="{D42A27DB-BD31-4B8C-83A1-F6EECF244321}">
                  <p14:modId xmlns:p14="http://schemas.microsoft.com/office/powerpoint/2010/main" val="643192166"/>
                </p:ext>
              </p:extLst>
            </p:nvPr>
          </p:nvGraphicFramePr>
          <p:xfrm>
            <a:off x="6096000" y="579889"/>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a:extLst>
                <a:ext uri="{FF2B5EF4-FFF2-40B4-BE49-F238E27FC236}">
                  <a16:creationId xmlns:a16="http://schemas.microsoft.com/office/drawing/2014/main" id="{ECD6465B-65CF-A517-D084-A25708C0CF6F}"/>
                </a:ext>
              </a:extLst>
            </p:cNvPr>
            <p:cNvGraphicFramePr>
              <a:graphicFrameLocks/>
            </p:cNvGraphicFramePr>
            <p:nvPr>
              <p:extLst>
                <p:ext uri="{D42A27DB-BD31-4B8C-83A1-F6EECF244321}">
                  <p14:modId xmlns:p14="http://schemas.microsoft.com/office/powerpoint/2010/main" val="3039635037"/>
                </p:ext>
              </p:extLst>
            </p:nvPr>
          </p:nvGraphicFramePr>
          <p:xfrm>
            <a:off x="1452693" y="3354547"/>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图表 13">
              <a:extLst>
                <a:ext uri="{FF2B5EF4-FFF2-40B4-BE49-F238E27FC236}">
                  <a16:creationId xmlns:a16="http://schemas.microsoft.com/office/drawing/2014/main" id="{4CC848A0-6A47-2FC2-01E5-6D41C9D480F5}"/>
                </a:ext>
              </a:extLst>
            </p:cNvPr>
            <p:cNvGraphicFramePr>
              <a:graphicFrameLocks/>
            </p:cNvGraphicFramePr>
            <p:nvPr>
              <p:extLst>
                <p:ext uri="{D42A27DB-BD31-4B8C-83A1-F6EECF244321}">
                  <p14:modId xmlns:p14="http://schemas.microsoft.com/office/powerpoint/2010/main" val="352135963"/>
                </p:ext>
              </p:extLst>
            </p:nvPr>
          </p:nvGraphicFramePr>
          <p:xfrm>
            <a:off x="6137947" y="3451282"/>
            <a:ext cx="4572000" cy="2743200"/>
          </p:xfrm>
          <a:graphic>
            <a:graphicData uri="http://schemas.openxmlformats.org/drawingml/2006/chart">
              <c:chart xmlns:c="http://schemas.openxmlformats.org/drawingml/2006/chart" xmlns:r="http://schemas.openxmlformats.org/officeDocument/2006/relationships" r:id="rId6"/>
            </a:graphicData>
          </a:graphic>
        </p:graphicFrame>
        <p:cxnSp>
          <p:nvCxnSpPr>
            <p:cNvPr id="15" name="直接连接符 14">
              <a:extLst>
                <a:ext uri="{FF2B5EF4-FFF2-40B4-BE49-F238E27FC236}">
                  <a16:creationId xmlns:a16="http://schemas.microsoft.com/office/drawing/2014/main" id="{A0E9A889-D10F-08EB-5BC6-5EB176D2FCE3}"/>
                </a:ext>
              </a:extLst>
            </p:cNvPr>
            <p:cNvCxnSpPr>
              <a:cxnSpLocks/>
            </p:cNvCxnSpPr>
            <p:nvPr/>
          </p:nvCxnSpPr>
          <p:spPr>
            <a:xfrm>
              <a:off x="6010012" y="578316"/>
              <a:ext cx="44042" cy="5519431"/>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直接连接符 15">
              <a:extLst>
                <a:ext uri="{FF2B5EF4-FFF2-40B4-BE49-F238E27FC236}">
                  <a16:creationId xmlns:a16="http://schemas.microsoft.com/office/drawing/2014/main" id="{C6A7DBE8-4D7F-6C37-7A66-08EC19B0212A}"/>
                </a:ext>
              </a:extLst>
            </p:cNvPr>
            <p:cNvCxnSpPr>
              <a:cxnSpLocks/>
            </p:cNvCxnSpPr>
            <p:nvPr/>
          </p:nvCxnSpPr>
          <p:spPr>
            <a:xfrm flipV="1">
              <a:off x="947956" y="3321516"/>
              <a:ext cx="9720044" cy="42075"/>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56396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DEDA966-1C95-9748-8D63-33A5FF59167F}"/>
              </a:ext>
            </a:extLst>
          </p:cNvPr>
          <p:cNvSpPr/>
          <p:nvPr/>
        </p:nvSpPr>
        <p:spPr>
          <a:xfrm>
            <a:off x="8780526" y="0"/>
            <a:ext cx="3411474" cy="6858000"/>
          </a:xfrm>
          <a:prstGeom prst="rect">
            <a:avLst/>
          </a:prstGeom>
          <a:solidFill>
            <a:srgbClr val="192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192D51"/>
              </a:solidFill>
              <a:effectLst/>
              <a:uLnTx/>
              <a:uFillTx/>
              <a:latin typeface="Arial"/>
              <a:ea typeface="微软雅黑"/>
              <a:cs typeface="+mn-cs"/>
            </a:endParaRPr>
          </a:p>
        </p:txBody>
      </p:sp>
      <p:pic>
        <p:nvPicPr>
          <p:cNvPr id="8" name="图片占位符 7">
            <a:extLst>
              <a:ext uri="{FF2B5EF4-FFF2-40B4-BE49-F238E27FC236}">
                <a16:creationId xmlns:a16="http://schemas.microsoft.com/office/drawing/2014/main" id="{0BA3CA8D-EBD2-6847-9A63-411EA730C67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41635" r="5451"/>
          <a:stretch/>
        </p:blipFill>
        <p:spPr>
          <a:xfrm>
            <a:off x="6275848" y="0"/>
            <a:ext cx="5441095" cy="6858000"/>
          </a:xfrm>
        </p:spPr>
      </p:pic>
      <p:sp>
        <p:nvSpPr>
          <p:cNvPr id="12" name="Rectangle 11">
            <a:extLst>
              <a:ext uri="{FF2B5EF4-FFF2-40B4-BE49-F238E27FC236}">
                <a16:creationId xmlns:a16="http://schemas.microsoft.com/office/drawing/2014/main" id="{9EC29F79-5B1E-405A-99A3-0FC8442AC3C7}"/>
              </a:ext>
            </a:extLst>
          </p:cNvPr>
          <p:cNvSpPr/>
          <p:nvPr/>
        </p:nvSpPr>
        <p:spPr>
          <a:xfrm>
            <a:off x="6275848" y="0"/>
            <a:ext cx="5441093" cy="6858000"/>
          </a:xfrm>
          <a:prstGeom prst="rect">
            <a:avLst/>
          </a:prstGeom>
          <a:gradFill>
            <a:gsLst>
              <a:gs pos="100000">
                <a:schemeClr val="accent1">
                  <a:alpha val="30000"/>
                </a:schemeClr>
              </a:gs>
              <a:gs pos="0">
                <a:schemeClr val="accent1">
                  <a:alpha val="59771"/>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9" name="文本框 48">
            <a:extLst>
              <a:ext uri="{FF2B5EF4-FFF2-40B4-BE49-F238E27FC236}">
                <a16:creationId xmlns:a16="http://schemas.microsoft.com/office/drawing/2014/main" id="{FC08E76D-A21C-9C45-ABB4-3E0BCDCD1858}"/>
              </a:ext>
            </a:extLst>
          </p:cNvPr>
          <p:cNvSpPr txBox="1"/>
          <p:nvPr/>
        </p:nvSpPr>
        <p:spPr>
          <a:xfrm>
            <a:off x="1296356" y="2771153"/>
            <a:ext cx="391786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Arial"/>
                <a:ea typeface="微软雅黑"/>
                <a:cs typeface="+mn-cs"/>
              </a:rPr>
              <a:t>Methods</a:t>
            </a:r>
            <a:endParaRPr kumimoji="0" lang="zh-CN" altLang="en-US" sz="48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4" name="文本框 53">
            <a:extLst>
              <a:ext uri="{FF2B5EF4-FFF2-40B4-BE49-F238E27FC236}">
                <a16:creationId xmlns:a16="http://schemas.microsoft.com/office/drawing/2014/main" id="{451C9428-0E01-1644-A61A-8B8C2181E8B9}"/>
              </a:ext>
            </a:extLst>
          </p:cNvPr>
          <p:cNvSpPr txBox="1"/>
          <p:nvPr/>
        </p:nvSpPr>
        <p:spPr>
          <a:xfrm>
            <a:off x="1249216" y="1550205"/>
            <a:ext cx="209162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srgbClr val="C1DBF5"/>
                </a:solidFill>
                <a:effectLst/>
                <a:uLnTx/>
                <a:uFillTx/>
                <a:latin typeface="微软雅黑"/>
                <a:ea typeface="微软雅黑"/>
                <a:cs typeface="+mn-cs"/>
              </a:rPr>
              <a:t>03</a:t>
            </a:r>
            <a:endParaRPr kumimoji="0" lang="zh-CN" altLang="en-US" sz="8000" b="1" i="0" u="none" strike="noStrike" kern="1200" cap="none" spc="0" normalizeH="0" baseline="0" noProof="0" dirty="0">
              <a:ln>
                <a:noFill/>
              </a:ln>
              <a:solidFill>
                <a:srgbClr val="C1DBF5"/>
              </a:solidFill>
              <a:effectLst/>
              <a:uLnTx/>
              <a:uFillTx/>
              <a:latin typeface="微软雅黑"/>
              <a:ea typeface="微软雅黑"/>
              <a:cs typeface="+mn-cs"/>
            </a:endParaRPr>
          </a:p>
        </p:txBody>
      </p:sp>
      <p:pic>
        <p:nvPicPr>
          <p:cNvPr id="10" name="图片 9">
            <a:extLst>
              <a:ext uri="{FF2B5EF4-FFF2-40B4-BE49-F238E27FC236}">
                <a16:creationId xmlns:a16="http://schemas.microsoft.com/office/drawing/2014/main" id="{CD2A9F09-10EA-62B6-C49E-ED9510D3BF20}"/>
              </a:ext>
            </a:extLst>
          </p:cNvPr>
          <p:cNvPicPr>
            <a:picLocks noChangeAspect="1"/>
          </p:cNvPicPr>
          <p:nvPr/>
        </p:nvPicPr>
        <p:blipFill>
          <a:blip r:embed="rId3">
            <a:alphaModFix amt="11000"/>
          </a:blip>
          <a:stretch>
            <a:fillRect/>
          </a:stretch>
        </p:blipFill>
        <p:spPr>
          <a:xfrm>
            <a:off x="301100" y="1176571"/>
            <a:ext cx="5846920" cy="4504858"/>
          </a:xfrm>
          <a:prstGeom prst="rect">
            <a:avLst/>
          </a:prstGeom>
        </p:spPr>
      </p:pic>
    </p:spTree>
    <p:extLst>
      <p:ext uri="{BB962C8B-B14F-4D97-AF65-F5344CB8AC3E}">
        <p14:creationId xmlns:p14="http://schemas.microsoft.com/office/powerpoint/2010/main" val="80857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4DE34-9928-92BA-6EA7-F76DEB168EB7}"/>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4B0D5FEB-F7D8-7D15-8465-B998A09B6B5F}"/>
              </a:ext>
            </a:extLst>
          </p:cNvPr>
          <p:cNvSpPr txBox="1"/>
          <p:nvPr/>
        </p:nvSpPr>
        <p:spPr>
          <a:xfrm>
            <a:off x="1100602" y="378179"/>
            <a:ext cx="7771679" cy="523220"/>
          </a:xfrm>
          <a:prstGeom prst="rect">
            <a:avLst/>
          </a:prstGeom>
          <a:noFill/>
        </p:spPr>
        <p:txBody>
          <a:bodyPr wrap="none" rtlCol="0">
            <a:spAutoFit/>
          </a:bodyPr>
          <a:lstStyle/>
          <a:p>
            <a:r>
              <a:rPr lang="en-US" altLang="zh-CN" sz="2800" b="1" dirty="0">
                <a:solidFill>
                  <a:schemeClr val="tx1">
                    <a:lumMod val="75000"/>
                    <a:lumOff val="25000"/>
                  </a:schemeClr>
                </a:solidFill>
              </a:rPr>
              <a:t>Flowchart of the hybrid modeling framework</a:t>
            </a:r>
            <a:endParaRPr lang="zh-CN" altLang="en-US" sz="2800" b="1" dirty="0">
              <a:solidFill>
                <a:schemeClr val="tx1">
                  <a:lumMod val="75000"/>
                  <a:lumOff val="25000"/>
                </a:schemeClr>
              </a:solidFill>
            </a:endParaRPr>
          </a:p>
        </p:txBody>
      </p:sp>
      <p:pic>
        <p:nvPicPr>
          <p:cNvPr id="5" name="图片 4">
            <a:extLst>
              <a:ext uri="{FF2B5EF4-FFF2-40B4-BE49-F238E27FC236}">
                <a16:creationId xmlns:a16="http://schemas.microsoft.com/office/drawing/2014/main" id="{5CBE5746-2FC7-0A6C-E6FB-61F83A0C16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27773"/>
            <a:ext cx="12192000" cy="5855076"/>
          </a:xfrm>
          <a:prstGeom prst="rect">
            <a:avLst/>
          </a:prstGeom>
        </p:spPr>
      </p:pic>
    </p:spTree>
    <p:extLst>
      <p:ext uri="{BB962C8B-B14F-4D97-AF65-F5344CB8AC3E}">
        <p14:creationId xmlns:p14="http://schemas.microsoft.com/office/powerpoint/2010/main" val="1919761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20152-B9FC-C8FC-4DB2-5606FF20B5B3}"/>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4C930096-A457-4F23-A097-47811838245F}"/>
              </a:ext>
            </a:extLst>
          </p:cNvPr>
          <p:cNvSpPr txBox="1"/>
          <p:nvPr/>
        </p:nvSpPr>
        <p:spPr>
          <a:xfrm>
            <a:off x="1100602" y="378179"/>
            <a:ext cx="2676310" cy="523220"/>
          </a:xfrm>
          <a:prstGeom prst="rect">
            <a:avLst/>
          </a:prstGeom>
          <a:noFill/>
        </p:spPr>
        <p:txBody>
          <a:bodyPr wrap="none" rtlCol="0">
            <a:spAutoFit/>
          </a:bodyPr>
          <a:lstStyle/>
          <a:p>
            <a:r>
              <a:rPr lang="en-US" altLang="zh-CN" sz="2800" b="1" dirty="0">
                <a:solidFill>
                  <a:schemeClr val="tx1">
                    <a:lumMod val="75000"/>
                    <a:lumOff val="25000"/>
                  </a:schemeClr>
                </a:solidFill>
              </a:rPr>
              <a:t>Two strategies</a:t>
            </a:r>
            <a:endParaRPr lang="zh-CN" altLang="en-US" sz="28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D9EC1B1-5A22-1BDA-604C-E035297DF2B2}"/>
                  </a:ext>
                </a:extLst>
              </p:cNvPr>
              <p:cNvSpPr/>
              <p:nvPr/>
            </p:nvSpPr>
            <p:spPr>
              <a:xfrm>
                <a:off x="1266188" y="1710659"/>
                <a:ext cx="9681674" cy="578428"/>
              </a:xfrm>
              <a:prstGeom prst="rect">
                <a:avLst/>
              </a:prstGeom>
              <a:noFill/>
            </p:spPr>
            <p:txBody>
              <a:bodyPr wrap="square" rtlCol="0">
                <a:spAutoFit/>
              </a:bodyPr>
              <a:lstStyle/>
              <a:p>
                <a:r>
                  <a:rPr lang="en-US" altLang="zh-CN" sz="1400" dirty="0"/>
                  <a:t>Use two high-accuracy single-temperature predictors (e.g., at </a:t>
                </a:r>
                <a14:m>
                  <m:oMath xmlns:m="http://schemas.openxmlformats.org/officeDocument/2006/math">
                    <m:sSub>
                      <m:sSubPr>
                        <m:ctrlPr>
                          <a:rPr lang="ar-AE" altLang="zh-CN" i="1">
                            <a:latin typeface="Cambria Math" panose="02040503050406030204" pitchFamily="18" charset="0"/>
                          </a:rPr>
                        </m:ctrlPr>
                      </m:sSubPr>
                      <m:e>
                        <m:r>
                          <a:rPr lang="zh-CN" altLang="ar-AE" i="1">
                            <a:latin typeface="Cambria Math" panose="02040503050406030204" pitchFamily="18" charset="0"/>
                          </a:rPr>
                          <m:t>𝑇</m:t>
                        </m:r>
                      </m:e>
                      <m:sub>
                        <m:r>
                          <a:rPr lang="zh-CN" altLang="ar-AE" i="1">
                            <a:latin typeface="Cambria Math" panose="02040503050406030204" pitchFamily="18" charset="0"/>
                          </a:rPr>
                          <m:t>𝑎</m:t>
                        </m:r>
                      </m:sub>
                    </m:sSub>
                  </m:oMath>
                </a14:m>
                <a:r>
                  <a:rPr lang="en-US" altLang="zh-CN" sz="1400" dirty="0"/>
                  <a:t>and</a:t>
                </a:r>
                <a:r>
                  <a:rPr lang="zh-CN" altLang="en-US" sz="1400" dirty="0"/>
                  <a:t>）</a:t>
                </a:r>
                <a:r>
                  <a:rPr lang="en-US" altLang="zh-CN" sz="1400" dirty="0"/>
                  <a:t>to estimate the </a:t>
                </a:r>
                <a:r>
                  <a:rPr lang="en-US" altLang="zh-CN" sz="1400" b="1" dirty="0"/>
                  <a:t>temperature tendency</a:t>
                </a:r>
                <a:r>
                  <a:rPr lang="en-US" altLang="zh-CN" sz="1400" dirty="0"/>
                  <a:t> of the property, then feed this tendency as a new input feature to the model.</a:t>
                </a:r>
                <a:endParaRPr lang="en-US" altLang="zh-CN" sz="1400" dirty="0">
                  <a:sym typeface="思源黑体 CN Normal" panose="020B0400000000000000" pitchFamily="34" charset="-122"/>
                </a:endParaRPr>
              </a:p>
            </p:txBody>
          </p:sp>
        </mc:Choice>
        <mc:Fallback xmlns="">
          <p:sp>
            <p:nvSpPr>
              <p:cNvPr id="9" name="矩形 8">
                <a:extLst>
                  <a:ext uri="{FF2B5EF4-FFF2-40B4-BE49-F238E27FC236}">
                    <a16:creationId xmlns:a16="http://schemas.microsoft.com/office/drawing/2014/main" id="{50B08FF9-D9F2-8F7E-F00F-704DEA097BBD}"/>
                  </a:ext>
                </a:extLst>
              </p:cNvPr>
              <p:cNvSpPr>
                <a:spLocks noRot="1" noChangeAspect="1" noMove="1" noResize="1" noEditPoints="1" noAdjustHandles="1" noChangeArrowheads="1" noChangeShapeType="1" noTextEdit="1"/>
              </p:cNvSpPr>
              <p:nvPr/>
            </p:nvSpPr>
            <p:spPr>
              <a:xfrm>
                <a:off x="1266188" y="1710659"/>
                <a:ext cx="9681674" cy="578428"/>
              </a:xfrm>
              <a:prstGeom prst="rect">
                <a:avLst/>
              </a:prstGeom>
              <a:blipFill>
                <a:blip r:embed="rId3"/>
                <a:stretch>
                  <a:fillRect l="-189" b="-947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D1A7E01-3107-7A5F-03B0-96CB0633C70D}"/>
              </a:ext>
            </a:extLst>
          </p:cNvPr>
          <p:cNvSpPr txBox="1"/>
          <p:nvPr/>
        </p:nvSpPr>
        <p:spPr>
          <a:xfrm>
            <a:off x="1288471" y="1224832"/>
            <a:ext cx="3707477" cy="303711"/>
          </a:xfrm>
          <a:prstGeom prst="roundRect">
            <a:avLst>
              <a:gd name="adj" fmla="val 50000"/>
            </a:avLst>
          </a:prstGeom>
          <a:noFill/>
        </p:spPr>
        <p:txBody>
          <a:bodyPr wrap="none" lIns="0" tIns="0" rIns="0" bIns="0" rtlCol="0" anchor="ctr">
            <a:noAutofit/>
          </a:bodyPr>
          <a:lstStyle/>
          <a:p>
            <a:r>
              <a:rPr lang="en-US" altLang="zh-CN" b="1" dirty="0">
                <a:solidFill>
                  <a:schemeClr val="bg2">
                    <a:lumMod val="25000"/>
                  </a:schemeClr>
                </a:solidFill>
                <a:latin typeface="微软雅黑" panose="020B0503020204020204" pitchFamily="34" charset="-122"/>
                <a:ea typeface="微软雅黑" panose="020B0503020204020204" pitchFamily="34" charset="-122"/>
                <a:cs typeface="OPPOSans M" panose="00020600040101010101" pitchFamily="18" charset="-122"/>
                <a:sym typeface="思源黑体 CN Normal" panose="020B0400000000000000" pitchFamily="34" charset="-122"/>
              </a:rPr>
              <a:t>Tendency as a new feature</a:t>
            </a:r>
            <a:endParaRPr lang="zh-CN" altLang="en-US" b="1" dirty="0">
              <a:solidFill>
                <a:schemeClr val="bg2">
                  <a:lumMod val="25000"/>
                </a:schemeClr>
              </a:solidFill>
              <a:latin typeface="微软雅黑" panose="020B0503020204020204" pitchFamily="34" charset="-122"/>
              <a:ea typeface="微软雅黑" panose="020B0503020204020204" pitchFamily="34" charset="-122"/>
              <a:cs typeface="OPPOSans M" panose="00020600040101010101" pitchFamily="18" charset="-122"/>
              <a:sym typeface="思源黑体 CN Normal" panose="020B0400000000000000" pitchFamily="34" charset="-122"/>
            </a:endParaRPr>
          </a:p>
        </p:txBody>
      </p:sp>
      <p:sp>
        <p:nvSpPr>
          <p:cNvPr id="14" name="椭圆 13">
            <a:extLst>
              <a:ext uri="{FF2B5EF4-FFF2-40B4-BE49-F238E27FC236}">
                <a16:creationId xmlns:a16="http://schemas.microsoft.com/office/drawing/2014/main" id="{066501DA-9E6B-C124-5F00-B53412DA404F}"/>
              </a:ext>
            </a:extLst>
          </p:cNvPr>
          <p:cNvSpPr/>
          <p:nvPr/>
        </p:nvSpPr>
        <p:spPr>
          <a:xfrm>
            <a:off x="962477" y="1229953"/>
            <a:ext cx="303711" cy="303711"/>
          </a:xfrm>
          <a:prstGeom prst="ellipse">
            <a:avLst/>
          </a:prstGeom>
          <a:gradFill flip="none" rotWithShape="1">
            <a:gsLst>
              <a:gs pos="20000">
                <a:srgbClr val="0050B0"/>
              </a:gs>
              <a:gs pos="100000">
                <a:srgbClr val="00408E"/>
              </a:gs>
            </a:gsLst>
            <a:path path="circle">
              <a:fillToRect r="100000" b="100000"/>
            </a:path>
            <a:tileRect l="-100000" t="-100000"/>
          </a:gradFill>
          <a:ln>
            <a:noFill/>
          </a:ln>
          <a:effectLst>
            <a:outerShdw blurRad="101600" dist="38100" dir="2700000" algn="tl" rotWithShape="0">
              <a:schemeClr val="bg2">
                <a:lumMod val="2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思源黑体 CN Normal" panose="020B0400000000000000" pitchFamily="34" charset="-122"/>
            </a:endParaRPr>
          </a:p>
        </p:txBody>
      </p:sp>
      <p:sp>
        <p:nvSpPr>
          <p:cNvPr id="3" name="文本框 2">
            <a:extLst>
              <a:ext uri="{FF2B5EF4-FFF2-40B4-BE49-F238E27FC236}">
                <a16:creationId xmlns:a16="http://schemas.microsoft.com/office/drawing/2014/main" id="{B87A62AF-FC7F-24B9-C18C-2E7592C690E0}"/>
              </a:ext>
            </a:extLst>
          </p:cNvPr>
          <p:cNvSpPr txBox="1"/>
          <p:nvPr/>
        </p:nvSpPr>
        <p:spPr>
          <a:xfrm>
            <a:off x="199664" y="2466082"/>
            <a:ext cx="6094070" cy="369332"/>
          </a:xfrm>
          <a:prstGeom prst="rect">
            <a:avLst/>
          </a:prstGeom>
          <a:noFill/>
        </p:spPr>
        <p:txBody>
          <a:bodyPr wrap="square">
            <a:spAutoFit/>
          </a:bodyPr>
          <a:lstStyle/>
          <a:p>
            <a:pPr>
              <a:buNone/>
            </a:pPr>
            <a:r>
              <a:rPr lang="en-US" altLang="zh-CN" b="1" dirty="0"/>
              <a:t>(A) Explicit / Mechanistic Models</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11471F7-D3E0-8DBA-C475-29CC5A709E7E}"/>
                  </a:ext>
                </a:extLst>
              </p:cNvPr>
              <p:cNvSpPr txBox="1"/>
              <p:nvPr/>
            </p:nvSpPr>
            <p:spPr>
              <a:xfrm>
                <a:off x="6651493" y="3098347"/>
                <a:ext cx="4296369" cy="58907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𝑀𝑊</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𝛿</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𝑟</m:t>
                                  </m:r>
                                  <m:r>
                                    <a:rPr lang="en-US" altLang="zh-CN" i="1">
                                      <a:latin typeface="Cambria Math" panose="02040503050406030204" pitchFamily="18" charset="0"/>
                                    </a:rPr>
                                    <m:t>2</m:t>
                                  </m:r>
                                </m:sub>
                              </m:sSub>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𝑟</m:t>
                                  </m:r>
                                  <m:r>
                                    <a:rPr lang="en-US" altLang="zh-CN" i="1">
                                      <a:latin typeface="Cambria Math" panose="02040503050406030204" pitchFamily="18" charset="0"/>
                                    </a:rPr>
                                    <m:t>1</m:t>
                                  </m:r>
                                </m:sub>
                              </m:sSub>
                            </m:e>
                          </m:acc>
                        </m:num>
                        <m:den>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e>
                          </m:acc>
                        </m:den>
                      </m:f>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T</m:t>
                      </m:r>
                    </m:oMath>
                  </m:oMathPara>
                </a14:m>
                <a:endParaRPr lang="zh-CN" altLang="en-US" dirty="0"/>
              </a:p>
            </p:txBody>
          </p:sp>
        </mc:Choice>
        <mc:Fallback xmlns="">
          <p:sp>
            <p:nvSpPr>
              <p:cNvPr id="4" name="文本框 3">
                <a:extLst>
                  <a:ext uri="{FF2B5EF4-FFF2-40B4-BE49-F238E27FC236}">
                    <a16:creationId xmlns:a16="http://schemas.microsoft.com/office/drawing/2014/main" id="{511471F7-D3E0-8DBA-C475-29CC5A709E7E}"/>
                  </a:ext>
                </a:extLst>
              </p:cNvPr>
              <p:cNvSpPr txBox="1">
                <a:spLocks noRot="1" noChangeAspect="1" noMove="1" noResize="1" noEditPoints="1" noAdjustHandles="1" noChangeArrowheads="1" noChangeShapeType="1" noTextEdit="1"/>
              </p:cNvSpPr>
              <p:nvPr/>
            </p:nvSpPr>
            <p:spPr>
              <a:xfrm>
                <a:off x="6651493" y="3098347"/>
                <a:ext cx="4296369" cy="58907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C69E250-A086-6C8D-E637-378E19DA055F}"/>
                  </a:ext>
                </a:extLst>
              </p:cNvPr>
              <p:cNvSpPr txBox="1"/>
              <p:nvPr/>
            </p:nvSpPr>
            <p:spPr>
              <a:xfrm>
                <a:off x="727960" y="3173495"/>
                <a:ext cx="60979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𝑀𝑊</m:t>
                          </m:r>
                          <m:r>
                            <a:rPr lang="en-US" altLang="zh-CN" b="0" i="1" smtClean="0">
                              <a:latin typeface="Cambria Math" panose="02040503050406030204" pitchFamily="18" charset="0"/>
                            </a:rPr>
                            <m:t>,……</m:t>
                          </m:r>
                        </m:e>
                      </m:d>
                    </m:oMath>
                  </m:oMathPara>
                </a14:m>
                <a:endParaRPr lang="zh-CN" altLang="en-US" dirty="0"/>
              </a:p>
            </p:txBody>
          </p:sp>
        </mc:Choice>
        <mc:Fallback xmlns="">
          <p:sp>
            <p:nvSpPr>
              <p:cNvPr id="6" name="文本框 5">
                <a:extLst>
                  <a:ext uri="{FF2B5EF4-FFF2-40B4-BE49-F238E27FC236}">
                    <a16:creationId xmlns:a16="http://schemas.microsoft.com/office/drawing/2014/main" id="{AC69E250-A086-6C8D-E637-378E19DA055F}"/>
                  </a:ext>
                </a:extLst>
              </p:cNvPr>
              <p:cNvSpPr txBox="1">
                <a:spLocks noRot="1" noChangeAspect="1" noMove="1" noResize="1" noEditPoints="1" noAdjustHandles="1" noChangeArrowheads="1" noChangeShapeType="1" noTextEdit="1"/>
              </p:cNvSpPr>
              <p:nvPr/>
            </p:nvSpPr>
            <p:spPr>
              <a:xfrm>
                <a:off x="727960" y="3173495"/>
                <a:ext cx="6097904" cy="369332"/>
              </a:xfrm>
              <a:prstGeom prst="rect">
                <a:avLst/>
              </a:prstGeom>
              <a:blipFill>
                <a:blip r:embed="rId5"/>
                <a:stretch>
                  <a:fillRect t="-5000" b="-15000"/>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68B6F724-0F8F-7DFA-402C-8B0077AF7DBA}"/>
              </a:ext>
            </a:extLst>
          </p:cNvPr>
          <p:cNvCxnSpPr/>
          <p:nvPr/>
        </p:nvCxnSpPr>
        <p:spPr>
          <a:xfrm>
            <a:off x="5109210" y="3358161"/>
            <a:ext cx="11845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6C36295-3E75-EB03-2C00-67A157B422F7}"/>
              </a:ext>
            </a:extLst>
          </p:cNvPr>
          <p:cNvSpPr txBox="1"/>
          <p:nvPr/>
        </p:nvSpPr>
        <p:spPr>
          <a:xfrm>
            <a:off x="199664" y="3880908"/>
            <a:ext cx="6097904" cy="369332"/>
          </a:xfrm>
          <a:prstGeom prst="rect">
            <a:avLst/>
          </a:prstGeom>
          <a:noFill/>
        </p:spPr>
        <p:txBody>
          <a:bodyPr wrap="square">
            <a:spAutoFit/>
          </a:bodyPr>
          <a:lstStyle/>
          <a:p>
            <a:r>
              <a:rPr lang="en-US" altLang="zh-CN" b="1" dirty="0"/>
              <a:t>(B) Black-Box / Data-Driven Models</a:t>
            </a:r>
            <a:endParaRPr lang="zh-CN" altLang="en-US" b="1"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DB72F61-A8F8-1293-DDE4-9CC4C5BFC385}"/>
                  </a:ext>
                </a:extLst>
              </p:cNvPr>
              <p:cNvSpPr txBox="1"/>
              <p:nvPr/>
            </p:nvSpPr>
            <p:spPr>
              <a:xfrm>
                <a:off x="727960" y="4503487"/>
                <a:ext cx="60979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𝑀𝑊</m:t>
                          </m:r>
                          <m:r>
                            <a:rPr lang="en-US" altLang="zh-CN" b="0" i="1" smtClean="0">
                              <a:latin typeface="Cambria Math" panose="02040503050406030204" pitchFamily="18" charset="0"/>
                            </a:rPr>
                            <m:t>,……</m:t>
                          </m:r>
                        </m:e>
                      </m:d>
                    </m:oMath>
                  </m:oMathPara>
                </a14:m>
                <a:endParaRPr lang="zh-CN" altLang="en-US" dirty="0"/>
              </a:p>
            </p:txBody>
          </p:sp>
        </mc:Choice>
        <mc:Fallback xmlns="">
          <p:sp>
            <p:nvSpPr>
              <p:cNvPr id="13" name="文本框 12">
                <a:extLst>
                  <a:ext uri="{FF2B5EF4-FFF2-40B4-BE49-F238E27FC236}">
                    <a16:creationId xmlns:a16="http://schemas.microsoft.com/office/drawing/2014/main" id="{5DB72F61-A8F8-1293-DDE4-9CC4C5BFC385}"/>
                  </a:ext>
                </a:extLst>
              </p:cNvPr>
              <p:cNvSpPr txBox="1">
                <a:spLocks noRot="1" noChangeAspect="1" noMove="1" noResize="1" noEditPoints="1" noAdjustHandles="1" noChangeArrowheads="1" noChangeShapeType="1" noTextEdit="1"/>
              </p:cNvSpPr>
              <p:nvPr/>
            </p:nvSpPr>
            <p:spPr>
              <a:xfrm>
                <a:off x="727960" y="4503487"/>
                <a:ext cx="6097904" cy="369332"/>
              </a:xfrm>
              <a:prstGeom prst="rect">
                <a:avLst/>
              </a:prstGeom>
              <a:blipFill>
                <a:blip r:embed="rId6"/>
                <a:stretch>
                  <a:fillRect t="-5000" b="-15000"/>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81FE8857-D224-370D-C610-F34D6309B9E2}"/>
              </a:ext>
            </a:extLst>
          </p:cNvPr>
          <p:cNvCxnSpPr/>
          <p:nvPr/>
        </p:nvCxnSpPr>
        <p:spPr>
          <a:xfrm>
            <a:off x="5109210" y="4688153"/>
            <a:ext cx="11845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5826F45-86E8-E910-763A-0BF978CE84CB}"/>
                  </a:ext>
                </a:extLst>
              </p:cNvPr>
              <p:cNvSpPr txBox="1"/>
              <p:nvPr/>
            </p:nvSpPr>
            <p:spPr>
              <a:xfrm>
                <a:off x="5446146" y="4330811"/>
                <a:ext cx="6097904"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0</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𝑀𝑊</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𝑟</m:t>
                                      </m:r>
                                      <m:r>
                                        <a:rPr lang="en-US" altLang="zh-CN" i="1">
                                          <a:latin typeface="Cambria Math" panose="02040503050406030204" pitchFamily="18" charset="0"/>
                                        </a:rPr>
                                        <m:t>2</m:t>
                                      </m:r>
                                    </m:sub>
                                  </m:sSub>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𝑟</m:t>
                                      </m:r>
                                      <m:r>
                                        <a:rPr lang="en-US" altLang="zh-CN" i="1">
                                          <a:latin typeface="Cambria Math" panose="02040503050406030204" pitchFamily="18" charset="0"/>
                                        </a:rPr>
                                        <m:t>1</m:t>
                                      </m:r>
                                    </m:sub>
                                  </m:sSub>
                                </m:e>
                              </m:acc>
                            </m:num>
                            <m:den>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e>
                              </m:acc>
                            </m:den>
                          </m:f>
                        </m:e>
                      </m:d>
                    </m:oMath>
                  </m:oMathPara>
                </a14:m>
                <a:endParaRPr lang="zh-CN" altLang="en-US" dirty="0"/>
              </a:p>
            </p:txBody>
          </p:sp>
        </mc:Choice>
        <mc:Fallback xmlns="">
          <p:sp>
            <p:nvSpPr>
              <p:cNvPr id="21" name="文本框 20">
                <a:extLst>
                  <a:ext uri="{FF2B5EF4-FFF2-40B4-BE49-F238E27FC236}">
                    <a16:creationId xmlns:a16="http://schemas.microsoft.com/office/drawing/2014/main" id="{95826F45-86E8-E910-763A-0BF978CE84CB}"/>
                  </a:ext>
                </a:extLst>
              </p:cNvPr>
              <p:cNvSpPr txBox="1">
                <a:spLocks noRot="1" noChangeAspect="1" noMove="1" noResize="1" noEditPoints="1" noAdjustHandles="1" noChangeArrowheads="1" noChangeShapeType="1" noTextEdit="1"/>
              </p:cNvSpPr>
              <p:nvPr/>
            </p:nvSpPr>
            <p:spPr>
              <a:xfrm>
                <a:off x="5446146" y="4330811"/>
                <a:ext cx="6097904" cy="7146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C90AF15-0234-5008-FD6F-3120138AC355}"/>
                  </a:ext>
                </a:extLst>
              </p:cNvPr>
              <p:cNvSpPr txBox="1"/>
              <p:nvPr/>
            </p:nvSpPr>
            <p:spPr>
              <a:xfrm>
                <a:off x="4976558" y="5147341"/>
                <a:ext cx="2238883" cy="589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𝑡𝑒𝑛𝑑𝑒𝑛𝑐𝑦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𝑟</m:t>
                                  </m:r>
                                  <m:r>
                                    <a:rPr lang="en-US" altLang="zh-CN" i="1">
                                      <a:latin typeface="Cambria Math" panose="02040503050406030204" pitchFamily="18" charset="0"/>
                                    </a:rPr>
                                    <m:t>2</m:t>
                                  </m:r>
                                </m:sub>
                              </m:sSub>
                            </m:e>
                          </m:acc>
                          <m:r>
                            <a:rPr lang="en-US" altLang="zh-CN" i="1">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𝑟</m:t>
                                  </m:r>
                                  <m:r>
                                    <a:rPr lang="en-US" altLang="zh-CN" i="1">
                                      <a:latin typeface="Cambria Math" panose="02040503050406030204" pitchFamily="18" charset="0"/>
                                    </a:rPr>
                                    <m:t>1</m:t>
                                  </m:r>
                                </m:sub>
                              </m:sSub>
                            </m:e>
                          </m:acc>
                        </m:num>
                        <m:den>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e>
                          </m:acc>
                          <m:r>
                            <a:rPr lang="en-US" altLang="zh-CN" i="1">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e>
                          </m:acc>
                        </m:den>
                      </m:f>
                    </m:oMath>
                  </m:oMathPara>
                </a14:m>
                <a:endParaRPr lang="zh-CN" altLang="en-US" dirty="0"/>
              </a:p>
            </p:txBody>
          </p:sp>
        </mc:Choice>
        <mc:Fallback xmlns="">
          <p:sp>
            <p:nvSpPr>
              <p:cNvPr id="22" name="文本框 21">
                <a:extLst>
                  <a:ext uri="{FF2B5EF4-FFF2-40B4-BE49-F238E27FC236}">
                    <a16:creationId xmlns:a16="http://schemas.microsoft.com/office/drawing/2014/main" id="{9C90AF15-0234-5008-FD6F-3120138AC355}"/>
                  </a:ext>
                </a:extLst>
              </p:cNvPr>
              <p:cNvSpPr txBox="1">
                <a:spLocks noRot="1" noChangeAspect="1" noMove="1" noResize="1" noEditPoints="1" noAdjustHandles="1" noChangeArrowheads="1" noChangeShapeType="1" noTextEdit="1"/>
              </p:cNvSpPr>
              <p:nvPr/>
            </p:nvSpPr>
            <p:spPr>
              <a:xfrm>
                <a:off x="4976558" y="5147341"/>
                <a:ext cx="2238883" cy="58907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7887CB8-9B96-B864-2603-C940E93F5ED6}"/>
                  </a:ext>
                </a:extLst>
              </p:cNvPr>
              <p:cNvSpPr txBox="1"/>
              <p:nvPr/>
            </p:nvSpPr>
            <p:spPr>
              <a:xfrm>
                <a:off x="1371931" y="5833478"/>
                <a:ext cx="6097904" cy="923330"/>
              </a:xfrm>
              <a:prstGeom prst="rect">
                <a:avLst/>
              </a:prstGeom>
              <a:noFill/>
            </p:spPr>
            <p:txBody>
              <a:bodyPr wrap="square">
                <a:spAutoFit/>
              </a:bodyPr>
              <a:lstStyle/>
              <a:p>
                <a:endParaRPr lang="en-US" altLang="zh-CN" b="0" i="1" dirty="0">
                  <a:latin typeface="Cambria Math" panose="02040503050406030204" pitchFamily="18" charset="0"/>
                </a:endParaRPr>
              </a:p>
              <a:p>
                <a14:m>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𝑟</m:t>
                            </m:r>
                            <m:r>
                              <a:rPr lang="en-US" altLang="zh-CN" b="0" i="1" smtClean="0">
                                <a:latin typeface="Cambria Math" panose="02040503050406030204" pitchFamily="18" charset="0"/>
                              </a:rPr>
                              <m:t>1</m:t>
                            </m:r>
                          </m:sub>
                        </m:sSub>
                      </m:e>
                    </m:acc>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𝑟</m:t>
                            </m:r>
                            <m:r>
                              <a:rPr lang="en-US" altLang="zh-CN" b="0" i="1" smtClean="0">
                                <a:latin typeface="Cambria Math" panose="02040503050406030204" pitchFamily="18" charset="0"/>
                              </a:rPr>
                              <m:t>2</m:t>
                            </m:r>
                          </m:sub>
                        </m:sSub>
                      </m:e>
                    </m:acc>
                  </m:oMath>
                </a14:m>
                <a:r>
                  <a:rPr lang="en-US" altLang="zh-CN" dirty="0"/>
                  <a:t>:    predicted properties at temperatures</a:t>
                </a:r>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e>
                    </m:acc>
                  </m:oMath>
                </a14:m>
                <a:r>
                  <a:rPr lang="en-US" altLang="zh-CN" dirty="0"/>
                  <a:t>and</a:t>
                </a:r>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e>
                    </m:acc>
                  </m:oMath>
                </a14:m>
                <a:endParaRPr lang="zh-CN" altLang="en-US" dirty="0"/>
              </a:p>
              <a:p>
                <a:endParaRPr lang="zh-CN" altLang="en-US" dirty="0"/>
              </a:p>
            </p:txBody>
          </p:sp>
        </mc:Choice>
        <mc:Fallback xmlns="">
          <p:sp>
            <p:nvSpPr>
              <p:cNvPr id="27" name="文本框 26">
                <a:extLst>
                  <a:ext uri="{FF2B5EF4-FFF2-40B4-BE49-F238E27FC236}">
                    <a16:creationId xmlns:a16="http://schemas.microsoft.com/office/drawing/2014/main" id="{57887CB8-9B96-B864-2603-C940E93F5ED6}"/>
                  </a:ext>
                </a:extLst>
              </p:cNvPr>
              <p:cNvSpPr txBox="1">
                <a:spLocks noRot="1" noChangeAspect="1" noMove="1" noResize="1" noEditPoints="1" noAdjustHandles="1" noChangeArrowheads="1" noChangeShapeType="1" noTextEdit="1"/>
              </p:cNvSpPr>
              <p:nvPr/>
            </p:nvSpPr>
            <p:spPr>
              <a:xfrm>
                <a:off x="1371931" y="5833478"/>
                <a:ext cx="6097904" cy="923330"/>
              </a:xfrm>
              <a:prstGeom prst="rect">
                <a:avLst/>
              </a:prstGeom>
              <a:blipFill>
                <a:blip r:embed="rId9"/>
                <a:stretch>
                  <a:fillRect r="-44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F5E9594-FBD7-2474-F14E-8AA0C9BF8A58}"/>
                  </a:ext>
                </a:extLst>
              </p:cNvPr>
              <p:cNvSpPr txBox="1"/>
              <p:nvPr/>
            </p:nvSpPr>
            <p:spPr>
              <a:xfrm>
                <a:off x="1587564" y="5821487"/>
                <a:ext cx="6097904" cy="376770"/>
              </a:xfrm>
              <a:prstGeom prst="rect">
                <a:avLst/>
              </a:prstGeom>
              <a:noFill/>
            </p:spPr>
            <p:txBody>
              <a:bodyPr wrap="square">
                <a:spAutoFit/>
              </a:bodyPr>
              <a:lstStyle/>
              <a:p>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e>
                    </m:acc>
                    <m:r>
                      <a:rPr lang="en-US" altLang="zh-CN" i="1">
                        <a:latin typeface="Cambria Math" panose="02040503050406030204" pitchFamily="18" charset="0"/>
                      </a:rPr>
                      <m:t> </m:t>
                    </m:r>
                  </m:oMath>
                </a14:m>
                <a:r>
                  <a:rPr lang="en-US" altLang="zh-CN" dirty="0"/>
                  <a:t>:   Two reference temperature points</a:t>
                </a:r>
                <a:endParaRPr lang="zh-CN" altLang="en-US" dirty="0"/>
              </a:p>
            </p:txBody>
          </p:sp>
        </mc:Choice>
        <mc:Fallback xmlns="">
          <p:sp>
            <p:nvSpPr>
              <p:cNvPr id="31" name="文本框 30">
                <a:extLst>
                  <a:ext uri="{FF2B5EF4-FFF2-40B4-BE49-F238E27FC236}">
                    <a16:creationId xmlns:a16="http://schemas.microsoft.com/office/drawing/2014/main" id="{3F5E9594-FBD7-2474-F14E-8AA0C9BF8A58}"/>
                  </a:ext>
                </a:extLst>
              </p:cNvPr>
              <p:cNvSpPr txBox="1">
                <a:spLocks noRot="1" noChangeAspect="1" noMove="1" noResize="1" noEditPoints="1" noAdjustHandles="1" noChangeArrowheads="1" noChangeShapeType="1" noTextEdit="1"/>
              </p:cNvSpPr>
              <p:nvPr/>
            </p:nvSpPr>
            <p:spPr>
              <a:xfrm>
                <a:off x="1587564" y="5821487"/>
                <a:ext cx="6097904" cy="376770"/>
              </a:xfrm>
              <a:prstGeom prst="rect">
                <a:avLst/>
              </a:prstGeom>
              <a:blipFill>
                <a:blip r:embed="rId10"/>
                <a:stretch>
                  <a:fillRect t="-6452" b="-258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8131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640A3-D576-07A8-EA16-AB8B93F4D54A}"/>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DA301B68-3AFA-5FA0-0555-A79CEBADB250}"/>
              </a:ext>
            </a:extLst>
          </p:cNvPr>
          <p:cNvSpPr txBox="1"/>
          <p:nvPr/>
        </p:nvSpPr>
        <p:spPr>
          <a:xfrm>
            <a:off x="1100602" y="378179"/>
            <a:ext cx="2676310" cy="523220"/>
          </a:xfrm>
          <a:prstGeom prst="rect">
            <a:avLst/>
          </a:prstGeom>
          <a:noFill/>
        </p:spPr>
        <p:txBody>
          <a:bodyPr wrap="none" rtlCol="0">
            <a:spAutoFit/>
          </a:bodyPr>
          <a:lstStyle/>
          <a:p>
            <a:r>
              <a:rPr lang="en-US" altLang="zh-CN" sz="2800" b="1" dirty="0">
                <a:solidFill>
                  <a:schemeClr val="tx1">
                    <a:lumMod val="75000"/>
                    <a:lumOff val="25000"/>
                  </a:schemeClr>
                </a:solidFill>
              </a:rPr>
              <a:t>Two strategies</a:t>
            </a:r>
            <a:endParaRPr lang="zh-CN" altLang="en-US" sz="2800" b="1" dirty="0">
              <a:solidFill>
                <a:schemeClr val="tx1">
                  <a:lumMod val="75000"/>
                  <a:lumOff val="25000"/>
                </a:schemeClr>
              </a:solidFill>
            </a:endParaRPr>
          </a:p>
        </p:txBody>
      </p:sp>
      <p:sp>
        <p:nvSpPr>
          <p:cNvPr id="2" name="矩形 1">
            <a:extLst>
              <a:ext uri="{FF2B5EF4-FFF2-40B4-BE49-F238E27FC236}">
                <a16:creationId xmlns:a16="http://schemas.microsoft.com/office/drawing/2014/main" id="{753B37C5-578E-66B7-6F2B-CE73511A6728}"/>
              </a:ext>
            </a:extLst>
          </p:cNvPr>
          <p:cNvSpPr/>
          <p:nvPr/>
        </p:nvSpPr>
        <p:spPr>
          <a:xfrm>
            <a:off x="702425" y="1617873"/>
            <a:ext cx="9800706" cy="523220"/>
          </a:xfrm>
          <a:prstGeom prst="rect">
            <a:avLst/>
          </a:prstGeom>
          <a:noFill/>
        </p:spPr>
        <p:txBody>
          <a:bodyPr wrap="square" rtlCol="0">
            <a:spAutoFit/>
          </a:bodyPr>
          <a:lstStyle/>
          <a:p>
            <a:r>
              <a:rPr lang="en-US" altLang="zh-CN" sz="1400" dirty="0"/>
              <a:t>Use one high-accuracy single-temperature predictor as a </a:t>
            </a:r>
            <a:r>
              <a:rPr lang="en-US" altLang="zh-CN" sz="1400" b="1" dirty="0"/>
              <a:t>reference point</a:t>
            </a:r>
            <a:r>
              <a:rPr lang="en-US" altLang="zh-CN" sz="1400" dirty="0"/>
              <a:t> (anchor), fit a </a:t>
            </a:r>
            <a:r>
              <a:rPr lang="en-US" altLang="zh-CN" sz="1400" b="1" dirty="0"/>
              <a:t>baseline</a:t>
            </a:r>
            <a:r>
              <a:rPr lang="en-US" altLang="zh-CN" sz="1400" dirty="0"/>
              <a:t> function to experimental data, then learn the </a:t>
            </a:r>
            <a:r>
              <a:rPr lang="en-US" altLang="zh-CN" sz="1400" b="1" dirty="0"/>
              <a:t>residual (bias)</a:t>
            </a:r>
            <a:r>
              <a:rPr lang="en-US" altLang="zh-CN" sz="1400" dirty="0"/>
              <a:t> with ML and add it back.</a:t>
            </a:r>
            <a:endParaRPr lang="en-US" altLang="zh-CN" sz="1400" dirty="0">
              <a:effectLst/>
            </a:endParaRPr>
          </a:p>
        </p:txBody>
      </p:sp>
      <p:sp>
        <p:nvSpPr>
          <p:cNvPr id="5" name="文本框 4">
            <a:extLst>
              <a:ext uri="{FF2B5EF4-FFF2-40B4-BE49-F238E27FC236}">
                <a16:creationId xmlns:a16="http://schemas.microsoft.com/office/drawing/2014/main" id="{6B80EC45-5B15-310D-834A-FEF3317D47D0}"/>
              </a:ext>
            </a:extLst>
          </p:cNvPr>
          <p:cNvSpPr txBox="1"/>
          <p:nvPr/>
        </p:nvSpPr>
        <p:spPr>
          <a:xfrm>
            <a:off x="785552" y="1166677"/>
            <a:ext cx="1824526" cy="308832"/>
          </a:xfrm>
          <a:prstGeom prst="roundRect">
            <a:avLst>
              <a:gd name="adj" fmla="val 50000"/>
            </a:avLst>
          </a:prstGeom>
          <a:noFill/>
        </p:spPr>
        <p:txBody>
          <a:bodyPr wrap="none" lIns="0" tIns="0" rIns="0" bIns="0" rtlCol="0" anchor="ctr">
            <a:noAutofit/>
          </a:bodyPr>
          <a:lstStyle/>
          <a:p>
            <a:r>
              <a:rPr lang="en-US" altLang="zh-CN" b="1" dirty="0"/>
              <a:t>Reducing bias through physical anchors</a:t>
            </a:r>
            <a:endParaRPr lang="zh-CN" altLang="en-US" b="1" dirty="0">
              <a:sym typeface="思源黑体 CN Normal" panose="020B0400000000000000" pitchFamily="34" charset="-122"/>
            </a:endParaRPr>
          </a:p>
        </p:txBody>
      </p:sp>
      <p:sp>
        <p:nvSpPr>
          <p:cNvPr id="7" name="椭圆 6">
            <a:extLst>
              <a:ext uri="{FF2B5EF4-FFF2-40B4-BE49-F238E27FC236}">
                <a16:creationId xmlns:a16="http://schemas.microsoft.com/office/drawing/2014/main" id="{F4465F9D-0201-99F2-C33D-00AB843F162D}"/>
              </a:ext>
            </a:extLst>
          </p:cNvPr>
          <p:cNvSpPr/>
          <p:nvPr/>
        </p:nvSpPr>
        <p:spPr>
          <a:xfrm>
            <a:off x="459557" y="1166677"/>
            <a:ext cx="303711" cy="303711"/>
          </a:xfrm>
          <a:prstGeom prst="ellipse">
            <a:avLst/>
          </a:prstGeom>
          <a:solidFill>
            <a:schemeClr val="bg1">
              <a:lumMod val="75000"/>
            </a:schemeClr>
          </a:solidFill>
          <a:ln>
            <a:noFill/>
          </a:ln>
          <a:effectLst>
            <a:outerShdw blurRad="101600" dist="38100" dir="2700000" algn="tl" rotWithShape="0">
              <a:schemeClr val="bg2">
                <a:lumMod val="2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思源黑体 CN Normal" panose="020B0400000000000000" pitchFamily="34" charset="-122"/>
            </a:endParaRPr>
          </a:p>
        </p:txBody>
      </p:sp>
      <p:sp>
        <p:nvSpPr>
          <p:cNvPr id="15" name="文本框 14">
            <a:extLst>
              <a:ext uri="{FF2B5EF4-FFF2-40B4-BE49-F238E27FC236}">
                <a16:creationId xmlns:a16="http://schemas.microsoft.com/office/drawing/2014/main" id="{4156CA5D-C14F-2A57-80F2-A38B298BA967}"/>
              </a:ext>
            </a:extLst>
          </p:cNvPr>
          <p:cNvSpPr txBox="1"/>
          <p:nvPr/>
        </p:nvSpPr>
        <p:spPr>
          <a:xfrm>
            <a:off x="276677" y="2283457"/>
            <a:ext cx="6097904" cy="369332"/>
          </a:xfrm>
          <a:prstGeom prst="rect">
            <a:avLst/>
          </a:prstGeom>
          <a:noFill/>
        </p:spPr>
        <p:txBody>
          <a:bodyPr wrap="square">
            <a:spAutoFit/>
          </a:bodyPr>
          <a:lstStyle/>
          <a:p>
            <a:r>
              <a:rPr lang="en-US" altLang="zh-CN" b="1" dirty="0"/>
              <a:t>Baseline</a:t>
            </a:r>
            <a:endParaRPr lang="zh-CN" alt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B3AC1AE-5CFF-76C4-9E91-6C7EAAD848AD}"/>
                  </a:ext>
                </a:extLst>
              </p:cNvPr>
              <p:cNvSpPr txBox="1"/>
              <p:nvPr/>
            </p:nvSpPr>
            <p:spPr>
              <a:xfrm>
                <a:off x="2553826" y="2413638"/>
                <a:ext cx="6097904" cy="7630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e>
                      </m:acc>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𝐾</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𝐾</m:t>
                              </m:r>
                            </m:sub>
                          </m:sSub>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𝐾</m:t>
                              </m:r>
                            </m:sub>
                          </m:sSub>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0</m:t>
                                  </m:r>
                                </m:sub>
                              </m:sSub>
                            </m:e>
                          </m:acc>
                          <m:r>
                            <a:rPr lang="en-US" altLang="zh-CN" i="1">
                              <a:latin typeface="Cambria Math" panose="02040503050406030204" pitchFamily="18" charset="0"/>
                            </a:rPr>
                            <m:t>)</m:t>
                          </m:r>
                        </m:e>
                      </m:nary>
                    </m:oMath>
                  </m:oMathPara>
                </a14:m>
                <a:endParaRPr lang="zh-CN" altLang="en-US" dirty="0"/>
              </a:p>
            </p:txBody>
          </p:sp>
        </mc:Choice>
        <mc:Fallback xmlns="">
          <p:sp>
            <p:nvSpPr>
              <p:cNvPr id="17" name="文本框 16">
                <a:extLst>
                  <a:ext uri="{FF2B5EF4-FFF2-40B4-BE49-F238E27FC236}">
                    <a16:creationId xmlns:a16="http://schemas.microsoft.com/office/drawing/2014/main" id="{DB3AC1AE-5CFF-76C4-9E91-6C7EAAD848AD}"/>
                  </a:ext>
                </a:extLst>
              </p:cNvPr>
              <p:cNvSpPr txBox="1">
                <a:spLocks noRot="1" noChangeAspect="1" noMove="1" noResize="1" noEditPoints="1" noAdjustHandles="1" noChangeArrowheads="1" noChangeShapeType="1" noTextEdit="1"/>
              </p:cNvSpPr>
              <p:nvPr/>
            </p:nvSpPr>
            <p:spPr>
              <a:xfrm>
                <a:off x="2553826" y="2413638"/>
                <a:ext cx="6097904" cy="7630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71A6A8C-6152-E978-FF52-88878AB0B00F}"/>
                  </a:ext>
                </a:extLst>
              </p:cNvPr>
              <p:cNvSpPr txBox="1"/>
              <p:nvPr/>
            </p:nvSpPr>
            <p:spPr>
              <a:xfrm>
                <a:off x="884969" y="3323993"/>
                <a:ext cx="6097904" cy="923330"/>
              </a:xfrm>
              <a:prstGeom prst="rect">
                <a:avLst/>
              </a:prstGeom>
              <a:noFill/>
            </p:spPr>
            <p:txBody>
              <a:bodyPr wrap="square">
                <a:spAutoFit/>
              </a:bodyPr>
              <a:lstStyle/>
              <a:p>
                <a:endParaRPr lang="en-US" altLang="zh-CN" b="0" i="1" dirty="0">
                  <a:latin typeface="Cambria Math" panose="02040503050406030204" pitchFamily="18" charset="0"/>
                </a:endParaRPr>
              </a:p>
              <a:p>
                <a:r>
                  <a:rPr lang="en-US" altLang="zh-CN" dirty="0"/>
                  <a:t>        </a:t>
                </a:r>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0</m:t>
                            </m:r>
                          </m:sub>
                        </m:sSub>
                      </m:e>
                    </m:acc>
                  </m:oMath>
                </a14:m>
                <a:r>
                  <a:rPr lang="en-US" altLang="zh-CN" dirty="0"/>
                  <a:t>:    predicted properties model at temperatures </a:t>
                </a:r>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0</m:t>
                            </m:r>
                          </m:sub>
                        </m:sSub>
                      </m:e>
                    </m:acc>
                  </m:oMath>
                </a14:m>
                <a:endParaRPr lang="zh-CN" altLang="en-US" dirty="0"/>
              </a:p>
              <a:p>
                <a:endParaRPr lang="zh-CN" altLang="en-US" dirty="0"/>
              </a:p>
            </p:txBody>
          </p:sp>
        </mc:Choice>
        <mc:Fallback xmlns="">
          <p:sp>
            <p:nvSpPr>
              <p:cNvPr id="20" name="文本框 19">
                <a:extLst>
                  <a:ext uri="{FF2B5EF4-FFF2-40B4-BE49-F238E27FC236}">
                    <a16:creationId xmlns:a16="http://schemas.microsoft.com/office/drawing/2014/main" id="{B71A6A8C-6152-E978-FF52-88878AB0B00F}"/>
                  </a:ext>
                </a:extLst>
              </p:cNvPr>
              <p:cNvSpPr txBox="1">
                <a:spLocks noRot="1" noChangeAspect="1" noMove="1" noResize="1" noEditPoints="1" noAdjustHandles="1" noChangeArrowheads="1" noChangeShapeType="1" noTextEdit="1"/>
              </p:cNvSpPr>
              <p:nvPr/>
            </p:nvSpPr>
            <p:spPr>
              <a:xfrm>
                <a:off x="884969" y="3323993"/>
                <a:ext cx="6097904" cy="923330"/>
              </a:xfrm>
              <a:prstGeom prst="rect">
                <a:avLst/>
              </a:prstGeom>
              <a:blipFill>
                <a:blip r:embed="rId4"/>
                <a:stretch>
                  <a:fillRect r="-69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2163187-CCDF-19F6-6680-6991418B1082}"/>
                  </a:ext>
                </a:extLst>
              </p:cNvPr>
              <p:cNvSpPr txBox="1"/>
              <p:nvPr/>
            </p:nvSpPr>
            <p:spPr>
              <a:xfrm>
                <a:off x="1386352" y="3306848"/>
                <a:ext cx="6097904" cy="376513"/>
              </a:xfrm>
              <a:prstGeom prst="rect">
                <a:avLst/>
              </a:prstGeom>
              <a:noFill/>
            </p:spPr>
            <p:txBody>
              <a:bodyPr wrap="square">
                <a:spAutoFit/>
              </a:bodyPr>
              <a:lstStyle/>
              <a:p>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0</m:t>
                            </m:r>
                          </m:sub>
                        </m:sSub>
                      </m:e>
                    </m:acc>
                  </m:oMath>
                </a14:m>
                <a:r>
                  <a:rPr lang="en-US" altLang="zh-CN" dirty="0"/>
                  <a:t>:    reference temperature point model</a:t>
                </a:r>
                <a:endParaRPr lang="zh-CN" altLang="en-US" dirty="0"/>
              </a:p>
            </p:txBody>
          </p:sp>
        </mc:Choice>
        <mc:Fallback xmlns="">
          <p:sp>
            <p:nvSpPr>
              <p:cNvPr id="23" name="文本框 22">
                <a:extLst>
                  <a:ext uri="{FF2B5EF4-FFF2-40B4-BE49-F238E27FC236}">
                    <a16:creationId xmlns:a16="http://schemas.microsoft.com/office/drawing/2014/main" id="{52163187-CCDF-19F6-6680-6991418B1082}"/>
                  </a:ext>
                </a:extLst>
              </p:cNvPr>
              <p:cNvSpPr txBox="1">
                <a:spLocks noRot="1" noChangeAspect="1" noMove="1" noResize="1" noEditPoints="1" noAdjustHandles="1" noChangeArrowheads="1" noChangeShapeType="1" noTextEdit="1"/>
              </p:cNvSpPr>
              <p:nvPr/>
            </p:nvSpPr>
            <p:spPr>
              <a:xfrm>
                <a:off x="1386352" y="3306848"/>
                <a:ext cx="6097904" cy="376513"/>
              </a:xfrm>
              <a:prstGeom prst="rect">
                <a:avLst/>
              </a:prstGeom>
              <a:blipFill>
                <a:blip r:embed="rId5"/>
                <a:stretch>
                  <a:fillRect t="-4839" b="-25806"/>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5BD2A609-8C87-8C9F-ED9B-CE63C20EC699}"/>
              </a:ext>
            </a:extLst>
          </p:cNvPr>
          <p:cNvSpPr txBox="1"/>
          <p:nvPr/>
        </p:nvSpPr>
        <p:spPr>
          <a:xfrm>
            <a:off x="304396" y="3985233"/>
            <a:ext cx="6097904" cy="369332"/>
          </a:xfrm>
          <a:prstGeom prst="rect">
            <a:avLst/>
          </a:prstGeom>
          <a:noFill/>
        </p:spPr>
        <p:txBody>
          <a:bodyPr wrap="square">
            <a:spAutoFit/>
          </a:bodyPr>
          <a:lstStyle/>
          <a:p>
            <a:r>
              <a:rPr lang="en-US" altLang="zh-CN" b="1" dirty="0"/>
              <a:t>Bias prediction model</a:t>
            </a:r>
            <a:endParaRPr lang="zh-CN" altLang="en-US"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B0E0661-A59C-1AA5-77C6-2CD0DBC89CF1}"/>
                  </a:ext>
                </a:extLst>
              </p:cNvPr>
              <p:cNvSpPr txBox="1"/>
              <p:nvPr/>
            </p:nvSpPr>
            <p:spPr>
              <a:xfrm>
                <a:off x="2553826" y="4399412"/>
                <a:ext cx="6097904" cy="369332"/>
              </a:xfrm>
              <a:prstGeom prst="rect">
                <a:avLst/>
              </a:prstGeom>
              <a:noFill/>
            </p:spPr>
            <p:txBody>
              <a:bodyPr wrap="square">
                <a:spAutoFit/>
              </a:bodyPr>
              <a:lstStyle/>
              <a:p>
                <a:pPr algn="ct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oMath>
                </a14:m>
                <a:endParaRPr lang="zh-CN" altLang="en-US" dirty="0"/>
              </a:p>
            </p:txBody>
          </p:sp>
        </mc:Choice>
        <mc:Fallback xmlns="">
          <p:sp>
            <p:nvSpPr>
              <p:cNvPr id="26" name="文本框 25">
                <a:extLst>
                  <a:ext uri="{FF2B5EF4-FFF2-40B4-BE49-F238E27FC236}">
                    <a16:creationId xmlns:a16="http://schemas.microsoft.com/office/drawing/2014/main" id="{BB0E0661-A59C-1AA5-77C6-2CD0DBC89CF1}"/>
                  </a:ext>
                </a:extLst>
              </p:cNvPr>
              <p:cNvSpPr txBox="1">
                <a:spLocks noRot="1" noChangeAspect="1" noMove="1" noResize="1" noEditPoints="1" noAdjustHandles="1" noChangeArrowheads="1" noChangeShapeType="1" noTextEdit="1"/>
              </p:cNvSpPr>
              <p:nvPr/>
            </p:nvSpPr>
            <p:spPr>
              <a:xfrm>
                <a:off x="2553826" y="4399412"/>
                <a:ext cx="6097904" cy="369332"/>
              </a:xfrm>
              <a:prstGeom prst="rect">
                <a:avLst/>
              </a:prstGeom>
              <a:blipFill>
                <a:blip r:embed="rId6"/>
                <a:stretch>
                  <a:fillRect t="-5000"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63DAC33-D10D-7048-9F99-9DE24B8FE7D8}"/>
                  </a:ext>
                </a:extLst>
              </p:cNvPr>
              <p:cNvSpPr txBox="1"/>
              <p:nvPr/>
            </p:nvSpPr>
            <p:spPr>
              <a:xfrm>
                <a:off x="2553826" y="4918527"/>
                <a:ext cx="6097904" cy="3841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𝑏</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0</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𝑀𝑊</m:t>
                          </m:r>
                          <m:r>
                            <a:rPr lang="en-US" altLang="zh-CN" b="0" i="1" smtClean="0">
                              <a:latin typeface="Cambria Math" panose="02040503050406030204" pitchFamily="18" charset="0"/>
                            </a:rPr>
                            <m:t>……</m:t>
                          </m:r>
                          <m:r>
                            <a:rPr lang="en-US" altLang="zh-CN" i="1" smtClean="0">
                              <a:latin typeface="Cambria Math" panose="02040503050406030204" pitchFamily="18" charset="0"/>
                            </a:rPr>
                            <m:t> </m:t>
                          </m:r>
                        </m:e>
                      </m:d>
                    </m:oMath>
                  </m:oMathPara>
                </a14:m>
                <a:endParaRPr lang="zh-CN" altLang="en-US" dirty="0"/>
              </a:p>
            </p:txBody>
          </p:sp>
        </mc:Choice>
        <mc:Fallback xmlns="">
          <p:sp>
            <p:nvSpPr>
              <p:cNvPr id="28" name="文本框 27">
                <a:extLst>
                  <a:ext uri="{FF2B5EF4-FFF2-40B4-BE49-F238E27FC236}">
                    <a16:creationId xmlns:a16="http://schemas.microsoft.com/office/drawing/2014/main" id="{763DAC33-D10D-7048-9F99-9DE24B8FE7D8}"/>
                  </a:ext>
                </a:extLst>
              </p:cNvPr>
              <p:cNvSpPr txBox="1">
                <a:spLocks noRot="1" noChangeAspect="1" noMove="1" noResize="1" noEditPoints="1" noAdjustHandles="1" noChangeArrowheads="1" noChangeShapeType="1" noTextEdit="1"/>
              </p:cNvSpPr>
              <p:nvPr/>
            </p:nvSpPr>
            <p:spPr>
              <a:xfrm>
                <a:off x="2553826" y="4918527"/>
                <a:ext cx="6097904" cy="384144"/>
              </a:xfrm>
              <a:prstGeom prst="rect">
                <a:avLst/>
              </a:prstGeom>
              <a:blipFill>
                <a:blip r:embed="rId7"/>
                <a:stretch>
                  <a:fillRect b="-1428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531384FC-940A-B5A5-4E6C-C1B11799CFC8}"/>
              </a:ext>
            </a:extLst>
          </p:cNvPr>
          <p:cNvSpPr txBox="1"/>
          <p:nvPr/>
        </p:nvSpPr>
        <p:spPr>
          <a:xfrm>
            <a:off x="276677" y="5267788"/>
            <a:ext cx="6097904" cy="369332"/>
          </a:xfrm>
          <a:prstGeom prst="rect">
            <a:avLst/>
          </a:prstGeom>
          <a:noFill/>
        </p:spPr>
        <p:txBody>
          <a:bodyPr wrap="square">
            <a:spAutoFit/>
          </a:bodyPr>
          <a:lstStyle/>
          <a:p>
            <a:r>
              <a:rPr lang="zh-CN" altLang="en-US" b="1" dirty="0"/>
              <a:t>Compensation formula</a:t>
            </a: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8FC9CB6-7726-45B0-A401-A063E7F59646}"/>
                  </a:ext>
                </a:extLst>
              </p:cNvPr>
              <p:cNvSpPr txBox="1"/>
              <p:nvPr/>
            </p:nvSpPr>
            <p:spPr>
              <a:xfrm>
                <a:off x="5111889" y="5709382"/>
                <a:ext cx="981778" cy="276999"/>
              </a:xfrm>
              <a:prstGeom prst="rect">
                <a:avLst/>
              </a:prstGeom>
              <a:noFill/>
            </p:spPr>
            <p:txBody>
              <a:bodyPr wrap="square" lIns="0" tIns="0" rIns="0" bIns="0" rtlCol="0">
                <a:spAutoFit/>
              </a:bodyPr>
              <a:lstStyle/>
              <a:p>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zh-CN" altLang="en-US" dirty="0"/>
              </a:p>
            </p:txBody>
          </p:sp>
        </mc:Choice>
        <mc:Fallback xmlns="">
          <p:sp>
            <p:nvSpPr>
              <p:cNvPr id="32" name="文本框 31">
                <a:extLst>
                  <a:ext uri="{FF2B5EF4-FFF2-40B4-BE49-F238E27FC236}">
                    <a16:creationId xmlns:a16="http://schemas.microsoft.com/office/drawing/2014/main" id="{38FC9CB6-7726-45B0-A401-A063E7F59646}"/>
                  </a:ext>
                </a:extLst>
              </p:cNvPr>
              <p:cNvSpPr txBox="1">
                <a:spLocks noRot="1" noChangeAspect="1" noMove="1" noResize="1" noEditPoints="1" noAdjustHandles="1" noChangeArrowheads="1" noChangeShapeType="1" noTextEdit="1"/>
              </p:cNvSpPr>
              <p:nvPr/>
            </p:nvSpPr>
            <p:spPr>
              <a:xfrm>
                <a:off x="5111889" y="5709382"/>
                <a:ext cx="981778" cy="276999"/>
              </a:xfrm>
              <a:prstGeom prst="rect">
                <a:avLst/>
              </a:prstGeom>
              <a:blipFill>
                <a:blip r:embed="rId8"/>
                <a:stretch>
                  <a:fillRect l="-8696" t="-28889" b="-5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903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DEDA966-1C95-9748-8D63-33A5FF59167F}"/>
              </a:ext>
            </a:extLst>
          </p:cNvPr>
          <p:cNvSpPr/>
          <p:nvPr/>
        </p:nvSpPr>
        <p:spPr>
          <a:xfrm>
            <a:off x="8780526" y="0"/>
            <a:ext cx="3411474" cy="6858000"/>
          </a:xfrm>
          <a:prstGeom prst="rect">
            <a:avLst/>
          </a:prstGeom>
          <a:solidFill>
            <a:srgbClr val="192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192D51"/>
              </a:solidFill>
              <a:effectLst/>
              <a:uLnTx/>
              <a:uFillTx/>
              <a:latin typeface="Arial"/>
              <a:ea typeface="微软雅黑"/>
              <a:cs typeface="+mn-cs"/>
            </a:endParaRPr>
          </a:p>
        </p:txBody>
      </p:sp>
      <p:pic>
        <p:nvPicPr>
          <p:cNvPr id="8" name="图片占位符 7">
            <a:extLst>
              <a:ext uri="{FF2B5EF4-FFF2-40B4-BE49-F238E27FC236}">
                <a16:creationId xmlns:a16="http://schemas.microsoft.com/office/drawing/2014/main" id="{0BA3CA8D-EBD2-6847-9A63-411EA730C67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37981" r="9105"/>
          <a:stretch/>
        </p:blipFill>
        <p:spPr>
          <a:xfrm>
            <a:off x="6275848" y="0"/>
            <a:ext cx="5441095" cy="6858000"/>
          </a:xfrm>
        </p:spPr>
      </p:pic>
      <p:sp>
        <p:nvSpPr>
          <p:cNvPr id="12" name="Rectangle 11">
            <a:extLst>
              <a:ext uri="{FF2B5EF4-FFF2-40B4-BE49-F238E27FC236}">
                <a16:creationId xmlns:a16="http://schemas.microsoft.com/office/drawing/2014/main" id="{9EC29F79-5B1E-405A-99A3-0FC8442AC3C7}"/>
              </a:ext>
            </a:extLst>
          </p:cNvPr>
          <p:cNvSpPr/>
          <p:nvPr/>
        </p:nvSpPr>
        <p:spPr>
          <a:xfrm>
            <a:off x="6275850" y="0"/>
            <a:ext cx="5441093" cy="6858000"/>
          </a:xfrm>
          <a:prstGeom prst="rect">
            <a:avLst/>
          </a:prstGeom>
          <a:gradFill>
            <a:gsLst>
              <a:gs pos="100000">
                <a:schemeClr val="accent1">
                  <a:alpha val="30000"/>
                </a:schemeClr>
              </a:gs>
              <a:gs pos="0">
                <a:schemeClr val="accent1">
                  <a:alpha val="59771"/>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9" name="文本框 48">
            <a:extLst>
              <a:ext uri="{FF2B5EF4-FFF2-40B4-BE49-F238E27FC236}">
                <a16:creationId xmlns:a16="http://schemas.microsoft.com/office/drawing/2014/main" id="{FC08E76D-A21C-9C45-ABB4-3E0BCDCD1858}"/>
              </a:ext>
            </a:extLst>
          </p:cNvPr>
          <p:cNvSpPr txBox="1"/>
          <p:nvPr/>
        </p:nvSpPr>
        <p:spPr>
          <a:xfrm>
            <a:off x="1296356" y="2771153"/>
            <a:ext cx="391786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prstClr val="white"/>
                </a:solidFill>
                <a:effectLst/>
                <a:uLnTx/>
                <a:uFillTx/>
                <a:latin typeface="Arial"/>
                <a:ea typeface="微软雅黑"/>
                <a:cs typeface="+mn-cs"/>
              </a:rPr>
              <a:t>Results</a:t>
            </a:r>
            <a:endParaRPr kumimoji="0" lang="zh-CN" altLang="en-US" sz="48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4" name="文本框 53">
            <a:extLst>
              <a:ext uri="{FF2B5EF4-FFF2-40B4-BE49-F238E27FC236}">
                <a16:creationId xmlns:a16="http://schemas.microsoft.com/office/drawing/2014/main" id="{451C9428-0E01-1644-A61A-8B8C2181E8B9}"/>
              </a:ext>
            </a:extLst>
          </p:cNvPr>
          <p:cNvSpPr txBox="1"/>
          <p:nvPr/>
        </p:nvSpPr>
        <p:spPr>
          <a:xfrm>
            <a:off x="1249216" y="1550205"/>
            <a:ext cx="209162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srgbClr val="C1DBF5"/>
                </a:solidFill>
                <a:effectLst/>
                <a:uLnTx/>
                <a:uFillTx/>
                <a:latin typeface="微软雅黑"/>
                <a:ea typeface="微软雅黑"/>
                <a:cs typeface="+mn-cs"/>
              </a:rPr>
              <a:t>04</a:t>
            </a:r>
            <a:endParaRPr kumimoji="0" lang="zh-CN" altLang="en-US" sz="8000" b="1" i="0" u="none" strike="noStrike" kern="1200" cap="none" spc="0" normalizeH="0" baseline="0" noProof="0" dirty="0">
              <a:ln>
                <a:noFill/>
              </a:ln>
              <a:solidFill>
                <a:srgbClr val="C1DBF5"/>
              </a:solidFill>
              <a:effectLst/>
              <a:uLnTx/>
              <a:uFillTx/>
              <a:latin typeface="微软雅黑"/>
              <a:ea typeface="微软雅黑"/>
              <a:cs typeface="+mn-cs"/>
            </a:endParaRPr>
          </a:p>
        </p:txBody>
      </p:sp>
      <p:pic>
        <p:nvPicPr>
          <p:cNvPr id="10" name="图片 9">
            <a:extLst>
              <a:ext uri="{FF2B5EF4-FFF2-40B4-BE49-F238E27FC236}">
                <a16:creationId xmlns:a16="http://schemas.microsoft.com/office/drawing/2014/main" id="{2FE265EC-5548-CDC2-8BF6-7EC92E9725D7}"/>
              </a:ext>
            </a:extLst>
          </p:cNvPr>
          <p:cNvPicPr>
            <a:picLocks noChangeAspect="1"/>
          </p:cNvPicPr>
          <p:nvPr/>
        </p:nvPicPr>
        <p:blipFill>
          <a:blip r:embed="rId3">
            <a:alphaModFix amt="11000"/>
          </a:blip>
          <a:stretch>
            <a:fillRect/>
          </a:stretch>
        </p:blipFill>
        <p:spPr>
          <a:xfrm>
            <a:off x="488015" y="1038757"/>
            <a:ext cx="5846920" cy="4504858"/>
          </a:xfrm>
          <a:prstGeom prst="rect">
            <a:avLst/>
          </a:prstGeom>
        </p:spPr>
      </p:pic>
    </p:spTree>
    <p:extLst>
      <p:ext uri="{BB962C8B-B14F-4D97-AF65-F5344CB8AC3E}">
        <p14:creationId xmlns:p14="http://schemas.microsoft.com/office/powerpoint/2010/main" val="721098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1A283CFC-C632-DBCD-341E-E7AE8861B852}"/>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2" name="表格 1">
            <a:extLst>
              <a:ext uri="{FF2B5EF4-FFF2-40B4-BE49-F238E27FC236}">
                <a16:creationId xmlns:a16="http://schemas.microsoft.com/office/drawing/2014/main" id="{E6B958F8-CD36-2722-5528-AD73CF8A49BE}"/>
              </a:ext>
            </a:extLst>
          </p:cNvPr>
          <p:cNvGraphicFramePr>
            <a:graphicFrameLocks noGrp="1"/>
          </p:cNvGraphicFramePr>
          <p:nvPr>
            <p:extLst>
              <p:ext uri="{D42A27DB-BD31-4B8C-83A1-F6EECF244321}">
                <p14:modId xmlns:p14="http://schemas.microsoft.com/office/powerpoint/2010/main" val="4092305638"/>
              </p:ext>
            </p:extLst>
          </p:nvPr>
        </p:nvGraphicFramePr>
        <p:xfrm>
          <a:off x="96654" y="901399"/>
          <a:ext cx="11998691" cy="4858628"/>
        </p:xfrm>
        <a:graphic>
          <a:graphicData uri="http://schemas.openxmlformats.org/drawingml/2006/table">
            <a:tbl>
              <a:tblPr firstRow="1" firstCol="1" bandRow="1">
                <a:tableStyleId>{5C22544A-7EE6-4342-B048-85BDC9FD1C3A}</a:tableStyleId>
              </a:tblPr>
              <a:tblGrid>
                <a:gridCol w="1560677">
                  <a:extLst>
                    <a:ext uri="{9D8B030D-6E8A-4147-A177-3AD203B41FA5}">
                      <a16:colId xmlns:a16="http://schemas.microsoft.com/office/drawing/2014/main" val="4176276527"/>
                    </a:ext>
                  </a:extLst>
                </a:gridCol>
                <a:gridCol w="831454">
                  <a:extLst>
                    <a:ext uri="{9D8B030D-6E8A-4147-A177-3AD203B41FA5}">
                      <a16:colId xmlns:a16="http://schemas.microsoft.com/office/drawing/2014/main" val="4241443979"/>
                    </a:ext>
                  </a:extLst>
                </a:gridCol>
                <a:gridCol w="1210081">
                  <a:extLst>
                    <a:ext uri="{9D8B030D-6E8A-4147-A177-3AD203B41FA5}">
                      <a16:colId xmlns:a16="http://schemas.microsoft.com/office/drawing/2014/main" val="2683328216"/>
                    </a:ext>
                  </a:extLst>
                </a:gridCol>
                <a:gridCol w="1250939">
                  <a:extLst>
                    <a:ext uri="{9D8B030D-6E8A-4147-A177-3AD203B41FA5}">
                      <a16:colId xmlns:a16="http://schemas.microsoft.com/office/drawing/2014/main" val="2886968329"/>
                    </a:ext>
                  </a:extLst>
                </a:gridCol>
                <a:gridCol w="1429108">
                  <a:extLst>
                    <a:ext uri="{9D8B030D-6E8A-4147-A177-3AD203B41FA5}">
                      <a16:colId xmlns:a16="http://schemas.microsoft.com/office/drawing/2014/main" val="560396364"/>
                    </a:ext>
                  </a:extLst>
                </a:gridCol>
                <a:gridCol w="1429108">
                  <a:extLst>
                    <a:ext uri="{9D8B030D-6E8A-4147-A177-3AD203B41FA5}">
                      <a16:colId xmlns:a16="http://schemas.microsoft.com/office/drawing/2014/main" val="2874985261"/>
                    </a:ext>
                  </a:extLst>
                </a:gridCol>
                <a:gridCol w="1429108">
                  <a:extLst>
                    <a:ext uri="{9D8B030D-6E8A-4147-A177-3AD203B41FA5}">
                      <a16:colId xmlns:a16="http://schemas.microsoft.com/office/drawing/2014/main" val="1859795660"/>
                    </a:ext>
                  </a:extLst>
                </a:gridCol>
                <a:gridCol w="1429108">
                  <a:extLst>
                    <a:ext uri="{9D8B030D-6E8A-4147-A177-3AD203B41FA5}">
                      <a16:colId xmlns:a16="http://schemas.microsoft.com/office/drawing/2014/main" val="2530389989"/>
                    </a:ext>
                  </a:extLst>
                </a:gridCol>
                <a:gridCol w="1429108">
                  <a:extLst>
                    <a:ext uri="{9D8B030D-6E8A-4147-A177-3AD203B41FA5}">
                      <a16:colId xmlns:a16="http://schemas.microsoft.com/office/drawing/2014/main" val="2589646926"/>
                    </a:ext>
                  </a:extLst>
                </a:gridCol>
              </a:tblGrid>
              <a:tr h="809916">
                <a:tc>
                  <a:txBody>
                    <a:bodyPr/>
                    <a:lstStyle/>
                    <a:p>
                      <a:pPr algn="ctr"/>
                      <a:r>
                        <a:rPr lang="en-US" altLang="zh-CN" dirty="0"/>
                        <a:t>Properties</a:t>
                      </a:r>
                    </a:p>
                    <a:p>
                      <a:pPr algn="ctr"/>
                      <a:endParaRPr lang="en-US" altLang="zh-CN"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endParaRPr lang="zh-CN" altLang="en-US" sz="1800" b="1" kern="1200" dirty="0">
                        <a:solidFill>
                          <a:schemeClr val="lt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GC</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GC+</a:t>
                      </a:r>
                      <a:endParaRPr lang="zh-CN" altLang="zh-CN"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algn="ct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lnB w="38100" cmpd="sng">
                      <a:noFill/>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extLst>
                  <a:ext uri="{0D108BD9-81ED-4DB2-BD59-A6C34878D82A}">
                    <a16:rowId xmlns:a16="http://schemas.microsoft.com/office/drawing/2014/main" val="4150051438"/>
                  </a:ext>
                </a:extLst>
              </a:tr>
              <a:tr h="60947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Heat capacity</a:t>
                      </a:r>
                      <a:endParaRPr lang="zh-CN" altLang="en-US" dirty="0"/>
                    </a:p>
                    <a:p>
                      <a:pPr algn="ct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0.9918 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0.9924</a:t>
                      </a:r>
                      <a:br>
                        <a:rPr lang="en-US" sz="2200" kern="100" dirty="0">
                          <a:effectLst/>
                          <a:latin typeface="等线" panose="02010600030101010101" pitchFamily="2" charset="-122"/>
                          <a:ea typeface="等线" panose="02010600030101010101" pitchFamily="2" charset="-122"/>
                          <a:cs typeface="Times New Roman" panose="02020603050405020304" pitchFamily="18" charset="0"/>
                        </a:rPr>
                      </a:b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marL="0" algn="ctr" defTabSz="914400" rtl="0" eaLnBrk="1" latinLnBrk="0" hangingPunct="1">
                        <a:lnSpc>
                          <a:spcPct val="115000"/>
                        </a:lnSpc>
                        <a:spcAft>
                          <a:spcPts val="800"/>
                        </a:spcAft>
                        <a:buNone/>
                      </a:pPr>
                      <a:r>
                        <a:rPr 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0.9986 </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path path="circle">
                        <a:fillToRect l="100000" b="100000"/>
                      </a:path>
                      <a:tileRect t="-100000" r="-100000"/>
                    </a:gradFill>
                  </a:tcPr>
                </a:tc>
                <a:tc>
                  <a:txBody>
                    <a:bodyPr/>
                    <a:lstStyle/>
                    <a:p>
                      <a:pPr algn="ctr">
                        <a:lnSpc>
                          <a:spcPct val="115000"/>
                        </a:lnSpc>
                        <a:spcAft>
                          <a:spcPts val="800"/>
                        </a:spcAft>
                        <a:buNone/>
                      </a:pPr>
                      <a:r>
                        <a:rPr 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0.9988</a:t>
                      </a:r>
                    </a:p>
                  </a:txBody>
                  <a:tcPr marL="68580" marR="68580" marT="0" marB="0">
                    <a:lnR w="12700" cmpd="sng">
                      <a:noFill/>
                    </a:ln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0.998120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0.9994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lnL w="12700" cmpd="sng">
                      <a:noFill/>
                    </a:lnL>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0.9994</a:t>
                      </a:r>
                    </a:p>
                  </a:txBody>
                  <a:tcPr>
                    <a:solidFill>
                      <a:schemeClr val="accent6">
                        <a:lumMod val="75000"/>
                      </a:schemeClr>
                    </a:solidFill>
                  </a:tcPr>
                </a:tc>
                <a:extLst>
                  <a:ext uri="{0D108BD9-81ED-4DB2-BD59-A6C34878D82A}">
                    <a16:rowId xmlns:a16="http://schemas.microsoft.com/office/drawing/2014/main" val="2366617997"/>
                  </a:ext>
                </a:extLst>
              </a:tr>
              <a:tr h="667309">
                <a:tc vMerge="1">
                  <a:txBody>
                    <a:bodyPr/>
                    <a:lstStyle/>
                    <a:p>
                      <a:endParaRPr lang="zh-CN" altLang="en-US"/>
                    </a:p>
                  </a:txBody>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16.08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altLang="zh-CN" sz="2200" kern="100" dirty="0">
                          <a:effectLst/>
                          <a:latin typeface="等线" panose="02010600030101010101" pitchFamily="2" charset="-122"/>
                          <a:ea typeface="等线" panose="02010600030101010101" pitchFamily="2" charset="-122"/>
                          <a:cs typeface="Times New Roman" panose="02020603050405020304" pitchFamily="18" charset="0"/>
                        </a:rPr>
                        <a:t>14.89</a:t>
                      </a:r>
                    </a:p>
                  </a:txBody>
                  <a:tcPr marL="68580" marR="68580" marT="0" marB="0">
                    <a:solidFill>
                      <a:schemeClr val="accent6">
                        <a:lumMod val="75000"/>
                      </a:schemeClr>
                    </a:solidFill>
                  </a:tcPr>
                </a:tc>
                <a:tc>
                  <a:txBody>
                    <a:bodyPr/>
                    <a:lstStyle/>
                    <a:p>
                      <a:pPr marL="0" algn="ctr" defTabSz="914400" rtl="0" eaLnBrk="1" latinLnBrk="0" hangingPunct="1">
                        <a:lnSpc>
                          <a:spcPct val="115000"/>
                        </a:lnSpc>
                        <a:spcAft>
                          <a:spcPts val="800"/>
                        </a:spcAft>
                        <a:buNone/>
                      </a:pPr>
                      <a:r>
                        <a:rPr 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2.78</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path path="circle">
                        <a:fillToRect l="100000" b="100000"/>
                      </a:path>
                      <a:tileRect t="-100000" r="-100000"/>
                    </a:gradFill>
                  </a:tcPr>
                </a:tc>
                <a:tc>
                  <a:txBody>
                    <a:bodyPr/>
                    <a:lstStyle/>
                    <a:p>
                      <a:pPr algn="ctr">
                        <a:lnSpc>
                          <a:spcPct val="115000"/>
                        </a:lnSpc>
                        <a:spcAft>
                          <a:spcPts val="800"/>
                        </a:spcAft>
                        <a:buNone/>
                      </a:pPr>
                      <a:r>
                        <a:rPr 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2.43</a:t>
                      </a:r>
                    </a:p>
                  </a:txBody>
                  <a:tcPr marL="68580" marR="68580" marT="0" marB="0">
                    <a:lnR w="12700" cmpd="sng">
                      <a:noFill/>
                    </a:ln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3.66</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1.19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lnL w="12700" cmpd="sng">
                      <a:noFill/>
                    </a:lnL>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1.14</a:t>
                      </a:r>
                    </a:p>
                  </a:txBody>
                  <a:tcPr>
                    <a:solidFill>
                      <a:schemeClr val="accent6">
                        <a:lumMod val="75000"/>
                      </a:schemeClr>
                    </a:solidFill>
                  </a:tcPr>
                </a:tc>
                <a:extLst>
                  <a:ext uri="{0D108BD9-81ED-4DB2-BD59-A6C34878D82A}">
                    <a16:rowId xmlns:a16="http://schemas.microsoft.com/office/drawing/2014/main" val="826170437"/>
                  </a:ext>
                </a:extLst>
              </a:tr>
              <a:tr h="804945">
                <a:tc rowSpan="2">
                  <a:txBody>
                    <a:bodyPr/>
                    <a:lstStyle/>
                    <a:p>
                      <a:pPr algn="ctr"/>
                      <a:endParaRPr lang="en-US" altLang="zh-CN" dirty="0"/>
                    </a:p>
                    <a:p>
                      <a:pPr algn="ctr"/>
                      <a:endParaRPr lang="en-US" altLang="zh-CN" dirty="0"/>
                    </a:p>
                    <a:p>
                      <a:pPr algn="ctr"/>
                      <a:r>
                        <a:rPr lang="en-US" altLang="zh-CN" dirty="0"/>
                        <a:t>Vapor</a:t>
                      </a:r>
                    </a:p>
                    <a:p>
                      <a:pPr algn="ctr"/>
                      <a:r>
                        <a:rPr lang="en-US" altLang="zh-CN" dirty="0"/>
                        <a:t>pressure</a:t>
                      </a:r>
                    </a:p>
                  </a:txBody>
                  <a:tcPr>
                    <a:lnB w="12700" cap="flat" cmpd="sng" algn="ctr">
                      <a:solidFill>
                        <a:schemeClr val="tx1"/>
                      </a:solidFill>
                      <a:prstDash val="solid"/>
                      <a:round/>
                      <a:headEnd type="none" w="med" len="med"/>
                      <a:tailEnd type="none" w="med" len="med"/>
                    </a:lnB>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0.9033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0.9194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0.9647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0.9715 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0.9914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lnT w="12700" cmpd="sng">
                      <a:noFill/>
                    </a:lnT>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0.9886</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0.9901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958004291"/>
                  </a:ext>
                </a:extLst>
              </a:tr>
              <a:tr h="778959">
                <a:tc vMerge="1">
                  <a:txBody>
                    <a:bodyPr/>
                    <a:lstStyle/>
                    <a:p>
                      <a:endParaRPr lang="zh-CN" altLang="en-US" dirty="0"/>
                    </a:p>
                  </a:txBody>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63.04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altLang="zh-CN" sz="2200" kern="100" dirty="0">
                          <a:effectLst/>
                          <a:latin typeface="等线" panose="02010600030101010101" pitchFamily="2" charset="-122"/>
                          <a:ea typeface="等线" panose="02010600030101010101" pitchFamily="2" charset="-122"/>
                          <a:cs typeface="Times New Roman" panose="02020603050405020304" pitchFamily="18" charset="0"/>
                        </a:rPr>
                        <a:t>52.58</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23.04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18.55</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gradFill flip="none" rotWithShape="1">
                      <a:gsLst>
                        <a:gs pos="0">
                          <a:schemeClr val="accent6">
                            <a:lumMod val="40000"/>
                            <a:lumOff val="60000"/>
                            <a:tint val="66000"/>
                            <a:satMod val="160000"/>
                          </a:schemeClr>
                        </a:gs>
                        <a:gs pos="50000">
                          <a:schemeClr val="accent6">
                            <a:lumMod val="40000"/>
                            <a:lumOff val="60000"/>
                            <a:tint val="44500"/>
                            <a:satMod val="160000"/>
                          </a:schemeClr>
                        </a:gs>
                        <a:gs pos="100000">
                          <a:schemeClr val="accent6">
                            <a:lumMod val="40000"/>
                            <a:lumOff val="60000"/>
                            <a:tint val="23500"/>
                            <a:satMod val="160000"/>
                          </a:schemeClr>
                        </a:gs>
                      </a:gsLst>
                      <a:lin ang="10800000" scaled="1"/>
                      <a:tileRect/>
                    </a:gra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5.59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7.41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6.43</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41709932"/>
                  </a:ext>
                </a:extLst>
              </a:tr>
              <a:tr h="709519">
                <a:tc rowSpan="2">
                  <a:txBody>
                    <a:bodyPr/>
                    <a:lstStyle/>
                    <a:p>
                      <a:pPr algn="ctr"/>
                      <a:r>
                        <a:rPr lang="en-US" altLang="zh-CN" dirty="0"/>
                        <a:t>Heat </a:t>
                      </a:r>
                    </a:p>
                    <a:p>
                      <a:pPr algn="ctr"/>
                      <a:r>
                        <a:rPr lang="en-US" altLang="zh-CN" dirty="0"/>
                        <a:t>Of </a:t>
                      </a:r>
                    </a:p>
                    <a:p>
                      <a:pPr algn="ctr"/>
                      <a:r>
                        <a:rPr lang="en-US" altLang="zh-CN" dirty="0"/>
                        <a:t>vaporization</a:t>
                      </a:r>
                    </a:p>
                  </a:txBody>
                  <a:tcPr>
                    <a:lnT w="12700" cap="flat" cmpd="sng" algn="ctr">
                      <a:solidFill>
                        <a:schemeClr val="tx1"/>
                      </a:solidFill>
                      <a:prstDash val="solid"/>
                      <a:round/>
                      <a:headEnd type="none" w="med" len="med"/>
                      <a:tailEnd type="none" w="med" len="med"/>
                    </a:lnT>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0.9260</a:t>
                      </a: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0.9534</a:t>
                      </a:r>
                    </a:p>
                  </a:txBody>
                  <a:tcPr marL="68580" marR="68580" marT="0" marB="0">
                    <a:solidFill>
                      <a:schemeClr val="accent6">
                        <a:lumMod val="75000"/>
                      </a:schemeClr>
                    </a:solidFill>
                  </a:tcPr>
                </a:tc>
                <a:tc>
                  <a:txBody>
                    <a:bodyPr/>
                    <a:lstStyle/>
                    <a:p>
                      <a:pPr algn="ctr">
                        <a:lnSpc>
                          <a:spcPct val="115000"/>
                        </a:lnSpc>
                        <a:spcAft>
                          <a:spcPts val="800"/>
                        </a:spcAft>
                        <a:buNone/>
                      </a:pPr>
                      <a:r>
                        <a:rPr lang="pt-BR" sz="2200" kern="100" dirty="0">
                          <a:effectLst/>
                          <a:latin typeface="等线" panose="02010600030101010101" pitchFamily="2" charset="-122"/>
                          <a:ea typeface="等线" panose="02010600030101010101" pitchFamily="2" charset="-122"/>
                          <a:cs typeface="Times New Roman" panose="02020603050405020304" pitchFamily="18" charset="0"/>
                        </a:rPr>
                        <a:t>0.9893</a:t>
                      </a:r>
                    </a:p>
                  </a:txBody>
                  <a:tcPr marL="68580" marR="68580" marT="0" marB="0">
                    <a:solidFill>
                      <a:schemeClr val="bg1"/>
                    </a:solidFill>
                  </a:tcPr>
                </a:tc>
                <a:tc>
                  <a:txBody>
                    <a:bodyPr/>
                    <a:lstStyle/>
                    <a:p>
                      <a:pPr algn="ctr">
                        <a:lnSpc>
                          <a:spcPct val="115000"/>
                        </a:lnSpc>
                        <a:spcAft>
                          <a:spcPts val="800"/>
                        </a:spcAft>
                        <a:buNone/>
                      </a:pPr>
                      <a:r>
                        <a:rPr lang="pt-BR" sz="2200" kern="100" dirty="0">
                          <a:effectLst/>
                          <a:latin typeface="等线" panose="02010600030101010101" pitchFamily="2" charset="-122"/>
                          <a:ea typeface="等线" panose="02010600030101010101" pitchFamily="2" charset="-122"/>
                          <a:cs typeface="Times New Roman" panose="02020603050405020304" pitchFamily="18" charset="0"/>
                        </a:rPr>
                        <a:t>0.9950</a:t>
                      </a:r>
                    </a:p>
                  </a:txBody>
                  <a:tcPr marL="68580" marR="68580" marT="0" marB="0">
                    <a:solidFill>
                      <a:schemeClr val="accent6">
                        <a:lumMod val="75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0.9941</a:t>
                      </a:r>
                      <a:endParaRPr lang="en-US" altLang="zh-CN"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0.9929</a:t>
                      </a: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0.9961</a:t>
                      </a:r>
                    </a:p>
                  </a:txBody>
                  <a:tcPr>
                    <a:solidFill>
                      <a:schemeClr val="accent6">
                        <a:lumMod val="75000"/>
                      </a:schemeClr>
                    </a:solidFill>
                  </a:tcPr>
                </a:tc>
                <a:extLst>
                  <a:ext uri="{0D108BD9-81ED-4DB2-BD59-A6C34878D82A}">
                    <a16:rowId xmlns:a16="http://schemas.microsoft.com/office/drawing/2014/main" val="4024769631"/>
                  </a:ext>
                </a:extLst>
              </a:tr>
              <a:tr h="478508">
                <a:tc vMerge="1">
                  <a:txBody>
                    <a:bodyPr/>
                    <a:lstStyle/>
                    <a:p>
                      <a:endParaRPr lang="zh-CN" altLang="en-US"/>
                    </a:p>
                  </a:txBody>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64.55</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40.66</a:t>
                      </a:r>
                    </a:p>
                  </a:txBody>
                  <a:tcPr marL="68580" marR="68580" marT="0" marB="0">
                    <a:solidFill>
                      <a:schemeClr val="accent6">
                        <a:lumMod val="75000"/>
                      </a:schemeClr>
                    </a:solidFill>
                  </a:tcPr>
                </a:tc>
                <a:tc>
                  <a:txBody>
                    <a:bodyPr/>
                    <a:lstStyle/>
                    <a:p>
                      <a:pPr algn="ctr">
                        <a:lnSpc>
                          <a:spcPct val="115000"/>
                        </a:lnSpc>
                        <a:spcAft>
                          <a:spcPts val="800"/>
                        </a:spcAft>
                        <a:buNone/>
                      </a:pPr>
                      <a:r>
                        <a:rPr lang="pt-BR" altLang="zh-CN" sz="2200" kern="100" dirty="0">
                          <a:effectLst/>
                          <a:latin typeface="等线" panose="02010600030101010101" pitchFamily="2" charset="-122"/>
                          <a:ea typeface="等线" panose="02010600030101010101" pitchFamily="2" charset="-122"/>
                          <a:cs typeface="Times New Roman" panose="02020603050405020304" pitchFamily="18" charset="0"/>
                        </a:rPr>
                        <a:t>9.37</a:t>
                      </a:r>
                    </a:p>
                  </a:txBody>
                  <a:tcPr marL="68580" marR="68580" marT="0" marB="0">
                    <a:solidFill>
                      <a:schemeClr val="bg1"/>
                    </a:solidFill>
                  </a:tcPr>
                </a:tc>
                <a:tc>
                  <a:txBody>
                    <a:bodyPr/>
                    <a:lstStyle/>
                    <a:p>
                      <a:pPr algn="ctr">
                        <a:lnSpc>
                          <a:spcPct val="115000"/>
                        </a:lnSpc>
                        <a:spcAft>
                          <a:spcPts val="800"/>
                        </a:spcAft>
                        <a:buNone/>
                      </a:pPr>
                      <a:r>
                        <a:rPr lang="pt-BR" altLang="zh-CN" sz="2200" kern="100" dirty="0">
                          <a:effectLst/>
                          <a:latin typeface="等线" panose="02010600030101010101" pitchFamily="2" charset="-122"/>
                          <a:ea typeface="+mn-ea"/>
                          <a:cs typeface="Times New Roman" panose="02020603050405020304" pitchFamily="18" charset="0"/>
                        </a:rPr>
                        <a:t>4.34</a:t>
                      </a:r>
                      <a:endParaRPr lang="pt-BR" altLang="zh-CN" sz="2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5.14</a:t>
                      </a:r>
                      <a:endParaRPr lang="en-US" altLang="zh-CN"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6.15</a:t>
                      </a: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3.40</a:t>
                      </a:r>
                    </a:p>
                  </a:txBody>
                  <a:tcPr>
                    <a:solidFill>
                      <a:schemeClr val="accent6">
                        <a:lumMod val="75000"/>
                      </a:schemeClr>
                    </a:solidFill>
                  </a:tcPr>
                </a:tc>
                <a:extLst>
                  <a:ext uri="{0D108BD9-81ED-4DB2-BD59-A6C34878D82A}">
                    <a16:rowId xmlns:a16="http://schemas.microsoft.com/office/drawing/2014/main" val="452653433"/>
                  </a:ext>
                </a:extLst>
              </a:tr>
            </a:tbl>
          </a:graphicData>
        </a:graphic>
      </p:graphicFrame>
    </p:spTree>
    <p:extLst>
      <p:ext uri="{BB962C8B-B14F-4D97-AF65-F5344CB8AC3E}">
        <p14:creationId xmlns:p14="http://schemas.microsoft.com/office/powerpoint/2010/main" val="3720744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36EC8-47EF-9196-9705-93933C4700FB}"/>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39BB465A-A492-9435-C7A6-65769E62BF6C}"/>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2" name="表格 1">
            <a:extLst>
              <a:ext uri="{FF2B5EF4-FFF2-40B4-BE49-F238E27FC236}">
                <a16:creationId xmlns:a16="http://schemas.microsoft.com/office/drawing/2014/main" id="{AFBAD36D-63C9-1952-113A-D7DA1452AFE4}"/>
              </a:ext>
            </a:extLst>
          </p:cNvPr>
          <p:cNvGraphicFramePr>
            <a:graphicFrameLocks noGrp="1"/>
          </p:cNvGraphicFramePr>
          <p:nvPr>
            <p:extLst>
              <p:ext uri="{D42A27DB-BD31-4B8C-83A1-F6EECF244321}">
                <p14:modId xmlns:p14="http://schemas.microsoft.com/office/powerpoint/2010/main" val="1448996366"/>
              </p:ext>
            </p:extLst>
          </p:nvPr>
        </p:nvGraphicFramePr>
        <p:xfrm>
          <a:off x="301374" y="960736"/>
          <a:ext cx="11145251" cy="5298749"/>
        </p:xfrm>
        <a:graphic>
          <a:graphicData uri="http://schemas.openxmlformats.org/drawingml/2006/table">
            <a:tbl>
              <a:tblPr firstRow="1" firstCol="1" bandRow="1">
                <a:tableStyleId>{5C22544A-7EE6-4342-B048-85BDC9FD1C3A}</a:tableStyleId>
              </a:tblPr>
              <a:tblGrid>
                <a:gridCol w="1823730">
                  <a:extLst>
                    <a:ext uri="{9D8B030D-6E8A-4147-A177-3AD203B41FA5}">
                      <a16:colId xmlns:a16="http://schemas.microsoft.com/office/drawing/2014/main" val="4176276527"/>
                    </a:ext>
                  </a:extLst>
                </a:gridCol>
                <a:gridCol w="971596">
                  <a:extLst>
                    <a:ext uri="{9D8B030D-6E8A-4147-A177-3AD203B41FA5}">
                      <a16:colId xmlns:a16="http://schemas.microsoft.com/office/drawing/2014/main" val="4241443979"/>
                    </a:ext>
                  </a:extLst>
                </a:gridCol>
                <a:gridCol w="1669985">
                  <a:extLst>
                    <a:ext uri="{9D8B030D-6E8A-4147-A177-3AD203B41FA5}">
                      <a16:colId xmlns:a16="http://schemas.microsoft.com/office/drawing/2014/main" val="560396364"/>
                    </a:ext>
                  </a:extLst>
                </a:gridCol>
                <a:gridCol w="1669985">
                  <a:extLst>
                    <a:ext uri="{9D8B030D-6E8A-4147-A177-3AD203B41FA5}">
                      <a16:colId xmlns:a16="http://schemas.microsoft.com/office/drawing/2014/main" val="2874985261"/>
                    </a:ext>
                  </a:extLst>
                </a:gridCol>
                <a:gridCol w="1669985">
                  <a:extLst>
                    <a:ext uri="{9D8B030D-6E8A-4147-A177-3AD203B41FA5}">
                      <a16:colId xmlns:a16="http://schemas.microsoft.com/office/drawing/2014/main" val="1859795660"/>
                    </a:ext>
                  </a:extLst>
                </a:gridCol>
                <a:gridCol w="1669985">
                  <a:extLst>
                    <a:ext uri="{9D8B030D-6E8A-4147-A177-3AD203B41FA5}">
                      <a16:colId xmlns:a16="http://schemas.microsoft.com/office/drawing/2014/main" val="2530389989"/>
                    </a:ext>
                  </a:extLst>
                </a:gridCol>
                <a:gridCol w="1669985">
                  <a:extLst>
                    <a:ext uri="{9D8B030D-6E8A-4147-A177-3AD203B41FA5}">
                      <a16:colId xmlns:a16="http://schemas.microsoft.com/office/drawing/2014/main" val="2589646926"/>
                    </a:ext>
                  </a:extLst>
                </a:gridCol>
              </a:tblGrid>
              <a:tr h="8099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Properties</a:t>
                      </a:r>
                    </a:p>
                  </a:txBody>
                  <a:tcPr>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endParaRPr lang="zh-CN" altLang="en-US" sz="1800" b="1" kern="1200" dirty="0">
                        <a:solidFill>
                          <a:schemeClr val="lt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algn="ct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extLst>
                  <a:ext uri="{0D108BD9-81ED-4DB2-BD59-A6C34878D82A}">
                    <a16:rowId xmlns:a16="http://schemas.microsoft.com/office/drawing/2014/main" val="4150051438"/>
                  </a:ext>
                </a:extLst>
              </a:tr>
              <a:tr h="60947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Volume</a:t>
                      </a:r>
                      <a:endParaRPr lang="zh-CN" altLang="en-US" dirty="0"/>
                    </a:p>
                    <a:p>
                      <a:pPr algn="ct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0.9981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0.9988 </a:t>
                      </a:r>
                    </a:p>
                  </a:txBody>
                  <a:tcPr marL="68580" marR="68580" marT="0" marB="0">
                    <a:solidFill>
                      <a:schemeClr val="accent6">
                        <a:lumMod val="75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0.998468</a:t>
                      </a:r>
                      <a:endParaRPr lang="zh-CN" alt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0.9991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0.9992</a:t>
                      </a:r>
                    </a:p>
                  </a:txBody>
                  <a:tcPr>
                    <a:solidFill>
                      <a:schemeClr val="accent6">
                        <a:lumMod val="75000"/>
                      </a:schemeClr>
                    </a:solidFill>
                  </a:tcPr>
                </a:tc>
                <a:extLst>
                  <a:ext uri="{0D108BD9-81ED-4DB2-BD59-A6C34878D82A}">
                    <a16:rowId xmlns:a16="http://schemas.microsoft.com/office/drawing/2014/main" val="2366617997"/>
                  </a:ext>
                </a:extLst>
              </a:tr>
              <a:tr h="667309">
                <a:tc vMerge="1">
                  <a:txBody>
                    <a:bodyPr/>
                    <a:lstStyle/>
                    <a:p>
                      <a:endParaRPr lang="zh-CN" altLang="en-US"/>
                    </a:p>
                  </a:txBody>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89.56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57.64</a:t>
                      </a:r>
                    </a:p>
                  </a:txBody>
                  <a:tcPr marL="68580" marR="68580" marT="0" marB="0">
                    <a:solidFill>
                      <a:schemeClr val="accent6">
                        <a:lumMod val="75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73.67</a:t>
                      </a:r>
                      <a:endParaRPr lang="zh-CN" alt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41.83</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37.78</a:t>
                      </a:r>
                    </a:p>
                  </a:txBody>
                  <a:tcPr>
                    <a:solidFill>
                      <a:schemeClr val="accent6">
                        <a:lumMod val="75000"/>
                      </a:schemeClr>
                    </a:solidFill>
                  </a:tcPr>
                </a:tc>
                <a:extLst>
                  <a:ext uri="{0D108BD9-81ED-4DB2-BD59-A6C34878D82A}">
                    <a16:rowId xmlns:a16="http://schemas.microsoft.com/office/drawing/2014/main" val="826170437"/>
                  </a:ext>
                </a:extLst>
              </a:tr>
              <a:tr h="804945">
                <a:tc rowSpan="2">
                  <a:txBody>
                    <a:bodyPr/>
                    <a:lstStyle/>
                    <a:p>
                      <a:pPr algn="ctr"/>
                      <a:endParaRPr lang="en-US" altLang="zh-CN" dirty="0"/>
                    </a:p>
                    <a:p>
                      <a:pPr algn="ctr"/>
                      <a:endParaRPr lang="en-US" altLang="zh-CN" dirty="0"/>
                    </a:p>
                    <a:p>
                      <a:pPr algn="ctr"/>
                      <a:r>
                        <a:rPr lang="en-US" altLang="zh-CN" dirty="0"/>
                        <a:t>Internal</a:t>
                      </a:r>
                    </a:p>
                    <a:p>
                      <a:pPr algn="ctr"/>
                      <a:r>
                        <a:rPr lang="en-US" altLang="zh-CN" dirty="0"/>
                        <a:t>Energy</a:t>
                      </a:r>
                    </a:p>
                  </a:txBody>
                  <a:tcPr>
                    <a:lnB w="12700" cap="flat" cmpd="sng" algn="ctr">
                      <a:solidFill>
                        <a:schemeClr val="tx1"/>
                      </a:solidFill>
                      <a:prstDash val="solid"/>
                      <a:round/>
                      <a:headEnd type="none" w="med" len="med"/>
                      <a:tailEnd type="none" w="med" len="med"/>
                    </a:lnB>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0.9987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0.9989</a:t>
                      </a:r>
                    </a:p>
                  </a:txBody>
                  <a:tcPr marL="68580" marR="68580" marT="0" marB="0">
                    <a:solidFill>
                      <a:schemeClr val="accent6">
                        <a:lumMod val="40000"/>
                        <a:lumOff val="60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0.999556</a:t>
                      </a:r>
                      <a:endParaRPr lang="zh-CN" alt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0.9991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0.9992</a:t>
                      </a:r>
                    </a:p>
                  </a:txBody>
                  <a:tcPr>
                    <a:solidFill>
                      <a:schemeClr val="accent6">
                        <a:lumMod val="75000"/>
                      </a:schemeClr>
                    </a:solidFill>
                  </a:tcPr>
                </a:tc>
                <a:extLst>
                  <a:ext uri="{0D108BD9-81ED-4DB2-BD59-A6C34878D82A}">
                    <a16:rowId xmlns:a16="http://schemas.microsoft.com/office/drawing/2014/main" val="1958004291"/>
                  </a:ext>
                </a:extLst>
              </a:tr>
              <a:tr h="1219080">
                <a:tc vMerge="1">
                  <a:txBody>
                    <a:bodyPr/>
                    <a:lstStyle/>
                    <a:p>
                      <a:endParaRPr lang="zh-CN" altLang="en-US" dirty="0"/>
                    </a:p>
                  </a:txBody>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18.54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15.68</a:t>
                      </a:r>
                    </a:p>
                  </a:txBody>
                  <a:tcPr marL="68580" marR="68580" marT="0" marB="0">
                    <a:solidFill>
                      <a:schemeClr val="accent6">
                        <a:lumMod val="40000"/>
                        <a:lumOff val="60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6.36</a:t>
                      </a:r>
                      <a:endParaRPr lang="zh-CN" alt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12.59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11.51</a:t>
                      </a:r>
                    </a:p>
                  </a:txBody>
                  <a:tcPr>
                    <a:solidFill>
                      <a:schemeClr val="accent6">
                        <a:lumMod val="75000"/>
                      </a:schemeClr>
                    </a:solidFill>
                  </a:tcPr>
                </a:tc>
                <a:extLst>
                  <a:ext uri="{0D108BD9-81ED-4DB2-BD59-A6C34878D82A}">
                    <a16:rowId xmlns:a16="http://schemas.microsoft.com/office/drawing/2014/main" val="241709932"/>
                  </a:ext>
                </a:extLst>
              </a:tr>
              <a:tr h="709519">
                <a:tc rowSpan="2">
                  <a:txBody>
                    <a:bodyPr/>
                    <a:lstStyle/>
                    <a:p>
                      <a:pPr algn="ctr"/>
                      <a:r>
                        <a:rPr lang="en-US" altLang="zh-CN" sz="1800" dirty="0">
                          <a:latin typeface="Times New Roman" panose="02020603050405020304" pitchFamily="18" charset="0"/>
                          <a:cs typeface="Times New Roman" panose="02020603050405020304" pitchFamily="18" charset="0"/>
                        </a:rPr>
                        <a:t>Pure component enthalpy</a:t>
                      </a:r>
                      <a:endParaRPr lang="en-US" altLang="zh-CN" dirty="0"/>
                    </a:p>
                  </a:txBody>
                  <a:tcPr>
                    <a:lnT w="12700" cap="flat" cmpd="sng" algn="ctr">
                      <a:solidFill>
                        <a:schemeClr val="tx1"/>
                      </a:solidFill>
                      <a:prstDash val="solid"/>
                      <a:round/>
                      <a:headEnd type="none" w="med" len="med"/>
                      <a:tailEnd type="none" w="med" len="med"/>
                    </a:lnT>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0.9991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0.9991</a:t>
                      </a: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0.999569</a:t>
                      </a: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0.9991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0.9992</a:t>
                      </a:r>
                    </a:p>
                  </a:txBody>
                  <a:tcPr>
                    <a:solidFill>
                      <a:schemeClr val="accent6">
                        <a:lumMod val="75000"/>
                      </a:schemeClr>
                    </a:solidFill>
                  </a:tcPr>
                </a:tc>
                <a:extLst>
                  <a:ext uri="{0D108BD9-81ED-4DB2-BD59-A6C34878D82A}">
                    <a16:rowId xmlns:a16="http://schemas.microsoft.com/office/drawing/2014/main" val="4024769631"/>
                  </a:ext>
                </a:extLst>
              </a:tr>
              <a:tr h="478508">
                <a:tc vMerge="1">
                  <a:txBody>
                    <a:bodyPr/>
                    <a:lstStyle/>
                    <a:p>
                      <a:endParaRPr lang="zh-CN" altLang="en-US"/>
                    </a:p>
                  </a:txBody>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13.62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13.08</a:t>
                      </a: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6.18</a:t>
                      </a: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13.17</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11.00</a:t>
                      </a:r>
                    </a:p>
                  </a:txBody>
                  <a:tcPr>
                    <a:solidFill>
                      <a:schemeClr val="accent6">
                        <a:lumMod val="75000"/>
                      </a:schemeClr>
                    </a:solidFill>
                  </a:tcPr>
                </a:tc>
                <a:extLst>
                  <a:ext uri="{0D108BD9-81ED-4DB2-BD59-A6C34878D82A}">
                    <a16:rowId xmlns:a16="http://schemas.microsoft.com/office/drawing/2014/main" val="452653433"/>
                  </a:ext>
                </a:extLst>
              </a:tr>
            </a:tbl>
          </a:graphicData>
        </a:graphic>
      </p:graphicFrame>
    </p:spTree>
    <p:extLst>
      <p:ext uri="{BB962C8B-B14F-4D97-AF65-F5344CB8AC3E}">
        <p14:creationId xmlns:p14="http://schemas.microsoft.com/office/powerpoint/2010/main" val="1757497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46966A1A-70A6-CAFC-4186-45D376EFC237}"/>
              </a:ext>
            </a:extLst>
          </p:cNvPr>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3321478" y="538774"/>
            <a:ext cx="8014638" cy="6009638"/>
          </a:xfrm>
          <a:prstGeom prst="rect">
            <a:avLst/>
          </a:prstGeom>
        </p:spPr>
      </p:pic>
      <p:sp>
        <p:nvSpPr>
          <p:cNvPr id="24" name="矩形 23">
            <a:extLst>
              <a:ext uri="{FF2B5EF4-FFF2-40B4-BE49-F238E27FC236}">
                <a16:creationId xmlns:a16="http://schemas.microsoft.com/office/drawing/2014/main" id="{B44E1CF6-5EFD-4158-BC4C-91B34CFF00B5}"/>
              </a:ext>
            </a:extLst>
          </p:cNvPr>
          <p:cNvSpPr/>
          <p:nvPr/>
        </p:nvSpPr>
        <p:spPr>
          <a:xfrm flipH="1">
            <a:off x="11328060" y="447625"/>
            <a:ext cx="863940" cy="342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id="{1608C68F-DE08-45D7-AB3F-ACCD69893959}"/>
              </a:ext>
            </a:extLst>
          </p:cNvPr>
          <p:cNvSpPr/>
          <p:nvPr/>
        </p:nvSpPr>
        <p:spPr>
          <a:xfrm>
            <a:off x="0" y="-10750"/>
            <a:ext cx="3074349" cy="686875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45" name="组合 44">
            <a:extLst>
              <a:ext uri="{FF2B5EF4-FFF2-40B4-BE49-F238E27FC236}">
                <a16:creationId xmlns:a16="http://schemas.microsoft.com/office/drawing/2014/main" id="{808E2323-9A22-48A0-8620-1B13F16B875D}"/>
              </a:ext>
            </a:extLst>
          </p:cNvPr>
          <p:cNvGrpSpPr/>
          <p:nvPr/>
        </p:nvGrpSpPr>
        <p:grpSpPr>
          <a:xfrm rot="10800000" flipH="1">
            <a:off x="11273712" y="6099628"/>
            <a:ext cx="408400" cy="215985"/>
            <a:chOff x="11612874" y="6342589"/>
            <a:chExt cx="252000" cy="215985"/>
          </a:xfrm>
        </p:grpSpPr>
        <p:cxnSp>
          <p:nvCxnSpPr>
            <p:cNvPr id="46" name="直接连接符 45">
              <a:extLst>
                <a:ext uri="{FF2B5EF4-FFF2-40B4-BE49-F238E27FC236}">
                  <a16:creationId xmlns:a16="http://schemas.microsoft.com/office/drawing/2014/main" id="{0976CDBC-0F44-431B-9885-33A5FB05FD1D}"/>
                </a:ext>
              </a:extLst>
            </p:cNvPr>
            <p:cNvCxnSpPr/>
            <p:nvPr/>
          </p:nvCxnSpPr>
          <p:spPr>
            <a:xfrm>
              <a:off x="11666008" y="6342589"/>
              <a:ext cx="198866" cy="0"/>
            </a:xfrm>
            <a:prstGeom prst="line">
              <a:avLst/>
            </a:prstGeom>
            <a:ln w="31750" cap="rnd">
              <a:solidFill>
                <a:srgbClr val="003F87"/>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F3E4FC4-8BE1-499A-B600-71DDFAA68F39}"/>
                </a:ext>
              </a:extLst>
            </p:cNvPr>
            <p:cNvCxnSpPr/>
            <p:nvPr/>
          </p:nvCxnSpPr>
          <p:spPr>
            <a:xfrm>
              <a:off x="11612874" y="6450582"/>
              <a:ext cx="252000" cy="0"/>
            </a:xfrm>
            <a:prstGeom prst="line">
              <a:avLst/>
            </a:prstGeom>
            <a:ln w="31750" cap="rnd">
              <a:solidFill>
                <a:srgbClr val="003F87"/>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2665E0A-8B3B-47CF-B505-F1BC1096E9A2}"/>
                </a:ext>
              </a:extLst>
            </p:cNvPr>
            <p:cNvCxnSpPr/>
            <p:nvPr/>
          </p:nvCxnSpPr>
          <p:spPr>
            <a:xfrm>
              <a:off x="11755904" y="6558574"/>
              <a:ext cx="108970" cy="0"/>
            </a:xfrm>
            <a:prstGeom prst="line">
              <a:avLst/>
            </a:prstGeom>
            <a:ln w="31750" cap="rnd">
              <a:solidFill>
                <a:srgbClr val="003F87"/>
              </a:solidFill>
            </a:ln>
          </p:spPr>
          <p:style>
            <a:lnRef idx="1">
              <a:schemeClr val="accent1"/>
            </a:lnRef>
            <a:fillRef idx="0">
              <a:schemeClr val="accent1"/>
            </a:fillRef>
            <a:effectRef idx="0">
              <a:schemeClr val="accent1"/>
            </a:effectRef>
            <a:fontRef idx="minor">
              <a:schemeClr val="tx1"/>
            </a:fontRef>
          </p:style>
        </p:cxnSp>
      </p:grpSp>
      <p:sp>
        <p:nvSpPr>
          <p:cNvPr id="16" name="矩形 15">
            <a:extLst>
              <a:ext uri="{FF2B5EF4-FFF2-40B4-BE49-F238E27FC236}">
                <a16:creationId xmlns:a16="http://schemas.microsoft.com/office/drawing/2014/main" id="{00F23E19-9D3A-4F2D-B7EA-0B03D2FCCA36}"/>
              </a:ext>
            </a:extLst>
          </p:cNvPr>
          <p:cNvSpPr/>
          <p:nvPr/>
        </p:nvSpPr>
        <p:spPr>
          <a:xfrm>
            <a:off x="3780632" y="2290260"/>
            <a:ext cx="3613603" cy="845670"/>
          </a:xfrm>
          <a:prstGeom prst="rect">
            <a:avLst/>
          </a:prstGeom>
          <a:solidFill>
            <a:schemeClr val="bg1"/>
          </a:solidFill>
          <a:ln>
            <a:solidFill>
              <a:srgbClr val="769A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矩形 38">
            <a:extLst>
              <a:ext uri="{FF2B5EF4-FFF2-40B4-BE49-F238E27FC236}">
                <a16:creationId xmlns:a16="http://schemas.microsoft.com/office/drawing/2014/main" id="{BA9A9194-F138-46A8-812C-6DCAFDAC2D51}"/>
              </a:ext>
            </a:extLst>
          </p:cNvPr>
          <p:cNvSpPr/>
          <p:nvPr/>
        </p:nvSpPr>
        <p:spPr>
          <a:xfrm>
            <a:off x="3981609" y="2472223"/>
            <a:ext cx="3252969" cy="984885"/>
          </a:xfrm>
          <a:prstGeom prst="rect">
            <a:avLst/>
          </a:prstGeom>
          <a:noFill/>
        </p:spPr>
        <p:txBody>
          <a:bodyPr wrap="square" lIns="0" tIns="0" rIns="0" bIns="0" rtlCol="0">
            <a:spAutoFit/>
          </a:body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rPr>
              <a:t>01/B</a:t>
            </a:r>
            <a:r>
              <a:rPr lang="en-US" altLang="zh-CN" sz="3200" b="1" dirty="0" err="1">
                <a:solidFill>
                  <a:schemeClr val="bg1">
                    <a:lumMod val="50000"/>
                  </a:schemeClr>
                </a:solidFill>
                <a:latin typeface="微软雅黑" panose="020B0503020204020204" pitchFamily="34" charset="-122"/>
                <a:ea typeface="微软雅黑" panose="020B0503020204020204" pitchFamily="34" charset="-122"/>
                <a:cs typeface="+mn-ea"/>
                <a:sym typeface="+mn-lt"/>
              </a:rPr>
              <a:t>ackground</a:t>
            </a:r>
            <a:endParaRPr kumimoji="0" lang="zh-CN" altLang="en-US"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4" name="矩形 53">
            <a:extLst>
              <a:ext uri="{FF2B5EF4-FFF2-40B4-BE49-F238E27FC236}">
                <a16:creationId xmlns:a16="http://schemas.microsoft.com/office/drawing/2014/main" id="{4A27ECB1-26D8-4356-9728-9EA8DA0DA6E8}"/>
              </a:ext>
            </a:extLst>
          </p:cNvPr>
          <p:cNvSpPr/>
          <p:nvPr/>
        </p:nvSpPr>
        <p:spPr>
          <a:xfrm>
            <a:off x="7714457" y="2290260"/>
            <a:ext cx="3613603" cy="845670"/>
          </a:xfrm>
          <a:prstGeom prst="rect">
            <a:avLst/>
          </a:prstGeom>
          <a:solidFill>
            <a:schemeClr val="bg1"/>
          </a:solidFill>
          <a:ln>
            <a:solidFill>
              <a:srgbClr val="769A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矩形 55">
            <a:extLst>
              <a:ext uri="{FF2B5EF4-FFF2-40B4-BE49-F238E27FC236}">
                <a16:creationId xmlns:a16="http://schemas.microsoft.com/office/drawing/2014/main" id="{816EB6F0-9B50-470C-9003-87ED83A971B9}"/>
              </a:ext>
            </a:extLst>
          </p:cNvPr>
          <p:cNvSpPr/>
          <p:nvPr/>
        </p:nvSpPr>
        <p:spPr>
          <a:xfrm>
            <a:off x="7915434" y="2472223"/>
            <a:ext cx="3252969" cy="984885"/>
          </a:xfrm>
          <a:prstGeom prst="rect">
            <a:avLst/>
          </a:prstGeom>
          <a:noFill/>
        </p:spPr>
        <p:txBody>
          <a:bodyPr wrap="square" lIns="0" tIns="0" rIns="0" bIns="0" rtlCol="0">
            <a:spAutoFit/>
          </a:body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rPr>
              <a:t>02/</a:t>
            </a:r>
            <a:r>
              <a:rPr lang="en-US" altLang="zh-CN" sz="3200" b="1" dirty="0">
                <a:solidFill>
                  <a:schemeClr val="bg1">
                    <a:lumMod val="50000"/>
                  </a:schemeClr>
                </a:solidFill>
                <a:latin typeface="微软雅黑" panose="020B0503020204020204" pitchFamily="34" charset="-122"/>
                <a:ea typeface="微软雅黑" panose="020B0503020204020204" pitchFamily="34" charset="-122"/>
                <a:cs typeface="+mn-ea"/>
                <a:sym typeface="+mn-lt"/>
              </a:rPr>
              <a:t>Problems</a:t>
            </a:r>
            <a:endParaRPr kumimoji="0" lang="zh-CN" altLang="en-US"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8" name="矩形 57">
            <a:extLst>
              <a:ext uri="{FF2B5EF4-FFF2-40B4-BE49-F238E27FC236}">
                <a16:creationId xmlns:a16="http://schemas.microsoft.com/office/drawing/2014/main" id="{A5BF1C6D-1F29-4331-BD62-4B822C449144}"/>
              </a:ext>
            </a:extLst>
          </p:cNvPr>
          <p:cNvSpPr/>
          <p:nvPr/>
        </p:nvSpPr>
        <p:spPr>
          <a:xfrm>
            <a:off x="3780632" y="3896143"/>
            <a:ext cx="3613603" cy="845670"/>
          </a:xfrm>
          <a:prstGeom prst="rect">
            <a:avLst/>
          </a:prstGeom>
          <a:solidFill>
            <a:schemeClr val="bg1"/>
          </a:solidFill>
          <a:ln>
            <a:solidFill>
              <a:srgbClr val="769A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矩形: 圆角 58">
            <a:extLst>
              <a:ext uri="{FF2B5EF4-FFF2-40B4-BE49-F238E27FC236}">
                <a16:creationId xmlns:a16="http://schemas.microsoft.com/office/drawing/2014/main" id="{EF7897E7-7EE8-43E1-B6CC-D7AC6F8D1C45}"/>
              </a:ext>
            </a:extLst>
          </p:cNvPr>
          <p:cNvSpPr/>
          <p:nvPr/>
        </p:nvSpPr>
        <p:spPr>
          <a:xfrm rot="5400000">
            <a:off x="5554558" y="3679569"/>
            <a:ext cx="107070" cy="433148"/>
          </a:xfrm>
          <a:prstGeom prst="round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矩形 59">
            <a:extLst>
              <a:ext uri="{FF2B5EF4-FFF2-40B4-BE49-F238E27FC236}">
                <a16:creationId xmlns:a16="http://schemas.microsoft.com/office/drawing/2014/main" id="{0FEC5C04-5CCF-43B4-B2E1-A7CA61C7CD1B}"/>
              </a:ext>
            </a:extLst>
          </p:cNvPr>
          <p:cNvSpPr/>
          <p:nvPr/>
        </p:nvSpPr>
        <p:spPr>
          <a:xfrm>
            <a:off x="3981609" y="4078106"/>
            <a:ext cx="3252969" cy="984885"/>
          </a:xfrm>
          <a:prstGeom prst="rect">
            <a:avLst/>
          </a:prstGeom>
          <a:noFill/>
        </p:spPr>
        <p:txBody>
          <a:bodyPr wrap="square" lIns="0" tIns="0" rIns="0" bIns="0" rtlCol="0">
            <a:spAutoFit/>
          </a:body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rPr>
              <a:t>03/Methods</a:t>
            </a:r>
            <a:endParaRPr kumimoji="0" lang="zh-CN" altLang="en-US"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2" name="矩形 61">
            <a:extLst>
              <a:ext uri="{FF2B5EF4-FFF2-40B4-BE49-F238E27FC236}">
                <a16:creationId xmlns:a16="http://schemas.microsoft.com/office/drawing/2014/main" id="{DF1D79EC-D909-44D3-B46E-D7E15143C08C}"/>
              </a:ext>
            </a:extLst>
          </p:cNvPr>
          <p:cNvSpPr/>
          <p:nvPr/>
        </p:nvSpPr>
        <p:spPr>
          <a:xfrm>
            <a:off x="7714457" y="3896143"/>
            <a:ext cx="3613603" cy="845670"/>
          </a:xfrm>
          <a:prstGeom prst="rect">
            <a:avLst/>
          </a:prstGeom>
          <a:solidFill>
            <a:schemeClr val="bg1"/>
          </a:solidFill>
          <a:ln>
            <a:solidFill>
              <a:srgbClr val="769AD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矩形: 圆角 62">
            <a:extLst>
              <a:ext uri="{FF2B5EF4-FFF2-40B4-BE49-F238E27FC236}">
                <a16:creationId xmlns:a16="http://schemas.microsoft.com/office/drawing/2014/main" id="{C3A4EED0-7AC4-454A-A8EB-5B7BD36B418F}"/>
              </a:ext>
            </a:extLst>
          </p:cNvPr>
          <p:cNvSpPr/>
          <p:nvPr/>
        </p:nvSpPr>
        <p:spPr>
          <a:xfrm rot="5400000">
            <a:off x="9488383" y="3679569"/>
            <a:ext cx="107070" cy="433148"/>
          </a:xfrm>
          <a:prstGeom prst="round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矩形 63">
            <a:extLst>
              <a:ext uri="{FF2B5EF4-FFF2-40B4-BE49-F238E27FC236}">
                <a16:creationId xmlns:a16="http://schemas.microsoft.com/office/drawing/2014/main" id="{5E73F37A-6BE3-4DEE-86D4-471965F1A3C5}"/>
              </a:ext>
            </a:extLst>
          </p:cNvPr>
          <p:cNvSpPr/>
          <p:nvPr/>
        </p:nvSpPr>
        <p:spPr>
          <a:xfrm>
            <a:off x="7915434" y="4078106"/>
            <a:ext cx="3252969" cy="984885"/>
          </a:xfrm>
          <a:prstGeom prst="rect">
            <a:avLst/>
          </a:prstGeom>
          <a:noFill/>
        </p:spPr>
        <p:txBody>
          <a:bodyPr wrap="square" lIns="0" tIns="0" rIns="0" bIns="0" rtlCol="0">
            <a:spAutoFit/>
          </a:bodyPr>
          <a:lstStyle/>
          <a:p>
            <a:pPr marL="0" marR="0" lvl="0" indent="0" algn="just" defTabSz="914400" rtl="0" eaLnBrk="1" fontAlgn="auto" latinLnBrk="0" hangingPunct="0">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rPr>
              <a:t>04/Results</a:t>
            </a:r>
            <a:endParaRPr kumimoji="0" lang="zh-CN" altLang="en-US"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eaLnBrk="1" fontAlgn="auto" latinLnBrk="0" hangingPunct="0">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65" name="组合 64">
            <a:extLst>
              <a:ext uri="{FF2B5EF4-FFF2-40B4-BE49-F238E27FC236}">
                <a16:creationId xmlns:a16="http://schemas.microsoft.com/office/drawing/2014/main" id="{43D54830-05AA-4DA6-8ED7-BB2A13496F81}"/>
              </a:ext>
            </a:extLst>
          </p:cNvPr>
          <p:cNvGrpSpPr/>
          <p:nvPr/>
        </p:nvGrpSpPr>
        <p:grpSpPr>
          <a:xfrm flipH="1">
            <a:off x="384175" y="322789"/>
            <a:ext cx="408400" cy="215985"/>
            <a:chOff x="11612874" y="6342589"/>
            <a:chExt cx="252000" cy="215985"/>
          </a:xfrm>
        </p:grpSpPr>
        <p:cxnSp>
          <p:nvCxnSpPr>
            <p:cNvPr id="66" name="直接连接符 65">
              <a:extLst>
                <a:ext uri="{FF2B5EF4-FFF2-40B4-BE49-F238E27FC236}">
                  <a16:creationId xmlns:a16="http://schemas.microsoft.com/office/drawing/2014/main" id="{678FAAAE-99A8-4E4D-BA85-787D1964D7C4}"/>
                </a:ext>
              </a:extLst>
            </p:cNvPr>
            <p:cNvCxnSpPr/>
            <p:nvPr/>
          </p:nvCxnSpPr>
          <p:spPr>
            <a:xfrm>
              <a:off x="11666008" y="6342589"/>
              <a:ext cx="198866" cy="0"/>
            </a:xfrm>
            <a:prstGeom prst="line">
              <a:avLst/>
            </a:prstGeom>
            <a:ln w="31750" cap="rnd">
              <a:solidFill>
                <a:srgbClr val="FAF6F3"/>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F8BF009-9944-4F1F-A7D5-515B7198666F}"/>
                </a:ext>
              </a:extLst>
            </p:cNvPr>
            <p:cNvCxnSpPr/>
            <p:nvPr/>
          </p:nvCxnSpPr>
          <p:spPr>
            <a:xfrm>
              <a:off x="11612874" y="6450582"/>
              <a:ext cx="252000" cy="0"/>
            </a:xfrm>
            <a:prstGeom prst="line">
              <a:avLst/>
            </a:prstGeom>
            <a:ln w="31750" cap="rnd">
              <a:solidFill>
                <a:srgbClr val="FAF6F3"/>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AE6B2C1-A7B7-4193-8A6D-FA717D496E68}"/>
                </a:ext>
              </a:extLst>
            </p:cNvPr>
            <p:cNvCxnSpPr/>
            <p:nvPr/>
          </p:nvCxnSpPr>
          <p:spPr>
            <a:xfrm>
              <a:off x="11755904" y="6558574"/>
              <a:ext cx="108970" cy="0"/>
            </a:xfrm>
            <a:prstGeom prst="line">
              <a:avLst/>
            </a:prstGeom>
            <a:ln w="31750" cap="rnd">
              <a:solidFill>
                <a:srgbClr val="FAF6F3"/>
              </a:solidFill>
            </a:ln>
          </p:spPr>
          <p:style>
            <a:lnRef idx="1">
              <a:schemeClr val="accent1"/>
            </a:lnRef>
            <a:fillRef idx="0">
              <a:schemeClr val="accent1"/>
            </a:fillRef>
            <a:effectRef idx="0">
              <a:schemeClr val="accent1"/>
            </a:effectRef>
            <a:fontRef idx="minor">
              <a:schemeClr val="tx1"/>
            </a:fontRef>
          </p:style>
        </p:cxnSp>
      </p:grpSp>
      <p:sp>
        <p:nvSpPr>
          <p:cNvPr id="69" name="矩形: 圆角 68">
            <a:extLst>
              <a:ext uri="{FF2B5EF4-FFF2-40B4-BE49-F238E27FC236}">
                <a16:creationId xmlns:a16="http://schemas.microsoft.com/office/drawing/2014/main" id="{C4F580FF-655D-43F7-8B27-8625EEE74169}"/>
              </a:ext>
            </a:extLst>
          </p:cNvPr>
          <p:cNvSpPr/>
          <p:nvPr/>
        </p:nvSpPr>
        <p:spPr>
          <a:xfrm rot="5400000">
            <a:off x="5554558" y="2062899"/>
            <a:ext cx="107070" cy="433148"/>
          </a:xfrm>
          <a:prstGeom prst="round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0" name="矩形: 圆角 69">
            <a:extLst>
              <a:ext uri="{FF2B5EF4-FFF2-40B4-BE49-F238E27FC236}">
                <a16:creationId xmlns:a16="http://schemas.microsoft.com/office/drawing/2014/main" id="{A537654B-348D-4919-A3D5-2880634B6136}"/>
              </a:ext>
            </a:extLst>
          </p:cNvPr>
          <p:cNvSpPr/>
          <p:nvPr/>
        </p:nvSpPr>
        <p:spPr>
          <a:xfrm rot="5400000">
            <a:off x="9488383" y="2062899"/>
            <a:ext cx="107070" cy="433148"/>
          </a:xfrm>
          <a:prstGeom prst="round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DAAA8EE3-861B-4416-855D-CAB2183A4231}"/>
              </a:ext>
            </a:extLst>
          </p:cNvPr>
          <p:cNvSpPr/>
          <p:nvPr/>
        </p:nvSpPr>
        <p:spPr>
          <a:xfrm>
            <a:off x="-50800" y="2912550"/>
            <a:ext cx="3274163" cy="1015663"/>
          </a:xfrm>
          <a:prstGeom prst="rect">
            <a:avLst/>
          </a:prstGeom>
          <a:noFill/>
        </p:spPr>
        <p:txBody>
          <a:bodyPr wrap="square" lIns="0" tIns="0" rIns="0" bIns="0" rtlCol="0">
            <a:spAutoFit/>
          </a:bodyPr>
          <a:lstStyle/>
          <a:p>
            <a:pPr lvl="0" algn="just" hangingPunct="0">
              <a:defRPr/>
            </a:pPr>
            <a:r>
              <a:rPr lang="en-US" altLang="zh-CN" sz="6600" b="1" dirty="0">
                <a:solidFill>
                  <a:schemeClr val="bg1"/>
                </a:solidFill>
                <a:latin typeface="微软雅黑" panose="020B0503020204020204" pitchFamily="34" charset="-122"/>
                <a:ea typeface="微软雅黑" panose="020B0503020204020204" pitchFamily="34" charset="-122"/>
                <a:cs typeface="+mn-ea"/>
                <a:sym typeface="+mn-lt"/>
              </a:rPr>
              <a:t>Catalog</a:t>
            </a:r>
            <a:endPar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87260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04FF2-F23D-EE50-6B23-37FAA79F0316}"/>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DA5B6E76-10F7-E244-5992-27C6D3285234}"/>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2" name="表格 1">
            <a:extLst>
              <a:ext uri="{FF2B5EF4-FFF2-40B4-BE49-F238E27FC236}">
                <a16:creationId xmlns:a16="http://schemas.microsoft.com/office/drawing/2014/main" id="{DBB5B5BE-AFC9-43DA-454D-76042445A10A}"/>
              </a:ext>
            </a:extLst>
          </p:cNvPr>
          <p:cNvGraphicFramePr>
            <a:graphicFrameLocks noGrp="1"/>
          </p:cNvGraphicFramePr>
          <p:nvPr>
            <p:extLst>
              <p:ext uri="{D42A27DB-BD31-4B8C-83A1-F6EECF244321}">
                <p14:modId xmlns:p14="http://schemas.microsoft.com/office/powerpoint/2010/main" val="3367328133"/>
              </p:ext>
            </p:extLst>
          </p:nvPr>
        </p:nvGraphicFramePr>
        <p:xfrm>
          <a:off x="234872" y="901399"/>
          <a:ext cx="11145251" cy="5968291"/>
        </p:xfrm>
        <a:graphic>
          <a:graphicData uri="http://schemas.openxmlformats.org/drawingml/2006/table">
            <a:tbl>
              <a:tblPr firstRow="1" firstCol="1" bandRow="1">
                <a:tableStyleId>{5C22544A-7EE6-4342-B048-85BDC9FD1C3A}</a:tableStyleId>
              </a:tblPr>
              <a:tblGrid>
                <a:gridCol w="1823730">
                  <a:extLst>
                    <a:ext uri="{9D8B030D-6E8A-4147-A177-3AD203B41FA5}">
                      <a16:colId xmlns:a16="http://schemas.microsoft.com/office/drawing/2014/main" val="4176276527"/>
                    </a:ext>
                  </a:extLst>
                </a:gridCol>
                <a:gridCol w="971596">
                  <a:extLst>
                    <a:ext uri="{9D8B030D-6E8A-4147-A177-3AD203B41FA5}">
                      <a16:colId xmlns:a16="http://schemas.microsoft.com/office/drawing/2014/main" val="4241443979"/>
                    </a:ext>
                  </a:extLst>
                </a:gridCol>
                <a:gridCol w="1662988">
                  <a:extLst>
                    <a:ext uri="{9D8B030D-6E8A-4147-A177-3AD203B41FA5}">
                      <a16:colId xmlns:a16="http://schemas.microsoft.com/office/drawing/2014/main" val="560396364"/>
                    </a:ext>
                  </a:extLst>
                </a:gridCol>
                <a:gridCol w="1676982">
                  <a:extLst>
                    <a:ext uri="{9D8B030D-6E8A-4147-A177-3AD203B41FA5}">
                      <a16:colId xmlns:a16="http://schemas.microsoft.com/office/drawing/2014/main" val="2874985261"/>
                    </a:ext>
                  </a:extLst>
                </a:gridCol>
                <a:gridCol w="1669985">
                  <a:extLst>
                    <a:ext uri="{9D8B030D-6E8A-4147-A177-3AD203B41FA5}">
                      <a16:colId xmlns:a16="http://schemas.microsoft.com/office/drawing/2014/main" val="1859795660"/>
                    </a:ext>
                  </a:extLst>
                </a:gridCol>
                <a:gridCol w="1669985">
                  <a:extLst>
                    <a:ext uri="{9D8B030D-6E8A-4147-A177-3AD203B41FA5}">
                      <a16:colId xmlns:a16="http://schemas.microsoft.com/office/drawing/2014/main" val="2530389989"/>
                    </a:ext>
                  </a:extLst>
                </a:gridCol>
                <a:gridCol w="1669985">
                  <a:extLst>
                    <a:ext uri="{9D8B030D-6E8A-4147-A177-3AD203B41FA5}">
                      <a16:colId xmlns:a16="http://schemas.microsoft.com/office/drawing/2014/main" val="2589646926"/>
                    </a:ext>
                  </a:extLst>
                </a:gridCol>
              </a:tblGrid>
              <a:tr h="6499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Properties</a:t>
                      </a:r>
                    </a:p>
                    <a:p>
                      <a:pPr algn="ctr"/>
                      <a:endParaRPr lang="en-US" altLang="zh-CN"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endParaRPr lang="zh-CN" altLang="en-US" sz="1800" b="1" kern="1200" dirty="0">
                        <a:solidFill>
                          <a:schemeClr val="lt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algn="ct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extLst>
                  <a:ext uri="{0D108BD9-81ED-4DB2-BD59-A6C34878D82A}">
                    <a16:rowId xmlns:a16="http://schemas.microsoft.com/office/drawing/2014/main" val="4150051438"/>
                  </a:ext>
                </a:extLst>
              </a:tr>
              <a:tr h="48905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Times New Roman" panose="02020603050405020304" pitchFamily="18" charset="0"/>
                          <a:cs typeface="Times New Roman" panose="02020603050405020304" pitchFamily="18" charset="0"/>
                        </a:rPr>
                        <a:t>pure component exergy</a:t>
                      </a:r>
                      <a:endParaRPr lang="zh-CN" altLang="en-US" dirty="0"/>
                    </a:p>
                    <a:p>
                      <a:pPr algn="ct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0.9962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0.9991</a:t>
                      </a: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0.998660</a:t>
                      </a: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0.9992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0.9992</a:t>
                      </a:r>
                    </a:p>
                  </a:txBody>
                  <a:tcPr>
                    <a:solidFill>
                      <a:schemeClr val="accent6">
                        <a:lumMod val="75000"/>
                      </a:schemeClr>
                    </a:solidFill>
                  </a:tcPr>
                </a:tc>
                <a:extLst>
                  <a:ext uri="{0D108BD9-81ED-4DB2-BD59-A6C34878D82A}">
                    <a16:rowId xmlns:a16="http://schemas.microsoft.com/office/drawing/2014/main" val="2366617997"/>
                  </a:ext>
                </a:extLst>
              </a:tr>
              <a:tr h="741124">
                <a:tc vMerge="1">
                  <a:txBody>
                    <a:bodyPr/>
                    <a:lstStyle/>
                    <a:p>
                      <a:endParaRPr lang="zh-CN" altLang="en-US"/>
                    </a:p>
                  </a:txBody>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altLang="zh-CN" sz="2200" kern="100" dirty="0">
                          <a:effectLst/>
                          <a:latin typeface="等线" panose="02010600030101010101" pitchFamily="2" charset="-122"/>
                          <a:ea typeface="+mn-ea"/>
                          <a:cs typeface="Times New Roman" panose="02020603050405020304" pitchFamily="18" charset="0"/>
                        </a:rPr>
                        <a:t>16.76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3.99</a:t>
                      </a: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5.90</a:t>
                      </a: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3.59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3.53</a:t>
                      </a:r>
                    </a:p>
                  </a:txBody>
                  <a:tcPr>
                    <a:solidFill>
                      <a:schemeClr val="accent6">
                        <a:lumMod val="75000"/>
                      </a:schemeClr>
                    </a:solidFill>
                  </a:tcPr>
                </a:tc>
                <a:extLst>
                  <a:ext uri="{0D108BD9-81ED-4DB2-BD59-A6C34878D82A}">
                    <a16:rowId xmlns:a16="http://schemas.microsoft.com/office/drawing/2014/main" val="826170437"/>
                  </a:ext>
                </a:extLst>
              </a:tr>
              <a:tr h="645912">
                <a:tc rowSpan="2">
                  <a:txBody>
                    <a:bodyPr/>
                    <a:lstStyle/>
                    <a:p>
                      <a:pPr algn="ctr"/>
                      <a:endParaRPr lang="en-US" altLang="zh-CN" dirty="0"/>
                    </a:p>
                    <a:p>
                      <a:pPr algn="ctr"/>
                      <a:endParaRPr lang="en-US" altLang="zh-CN" dirty="0"/>
                    </a:p>
                    <a:p>
                      <a:pPr algn="ctr"/>
                      <a:r>
                        <a:rPr lang="en-US" altLang="zh-CN" sz="1800" dirty="0">
                          <a:latin typeface="Times New Roman" panose="02020603050405020304" pitchFamily="18" charset="0"/>
                          <a:cs typeface="Times New Roman" panose="02020603050405020304" pitchFamily="18" charset="0"/>
                        </a:rPr>
                        <a:t>pure component isentropic exponent </a:t>
                      </a:r>
                      <a:endParaRPr lang="en-US" altLang="zh-CN" dirty="0"/>
                    </a:p>
                  </a:txBody>
                  <a:tcPr>
                    <a:lnB w="12700" cap="flat" cmpd="sng" algn="ctr">
                      <a:solidFill>
                        <a:schemeClr val="tx1"/>
                      </a:solidFill>
                      <a:prstDash val="solid"/>
                      <a:round/>
                      <a:headEnd type="none" w="med" len="med"/>
                      <a:tailEnd type="none" w="med" len="med"/>
                    </a:lnB>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0.9894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 0.9955</a:t>
                      </a:r>
                    </a:p>
                  </a:txBody>
                  <a:tcPr marL="68580" marR="68580" marT="0" marB="0">
                    <a:solidFill>
                      <a:schemeClr val="accent6">
                        <a:lumMod val="75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0.995552</a:t>
                      </a: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0.9931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0.9955</a:t>
                      </a:r>
                    </a:p>
                  </a:txBody>
                  <a:tcPr>
                    <a:solidFill>
                      <a:schemeClr val="accent6">
                        <a:lumMod val="75000"/>
                      </a:schemeClr>
                    </a:solidFill>
                  </a:tcPr>
                </a:tc>
                <a:extLst>
                  <a:ext uri="{0D108BD9-81ED-4DB2-BD59-A6C34878D82A}">
                    <a16:rowId xmlns:a16="http://schemas.microsoft.com/office/drawing/2014/main" val="1958004291"/>
                  </a:ext>
                </a:extLst>
              </a:tr>
              <a:tr h="978227">
                <a:tc vMerge="1">
                  <a:txBody>
                    <a:bodyPr/>
                    <a:lstStyle/>
                    <a:p>
                      <a:endParaRPr lang="zh-CN" altLang="en-US" dirty="0"/>
                    </a:p>
                  </a:txBody>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altLang="zh-CN" sz="2200" kern="100" dirty="0">
                          <a:effectLst/>
                          <a:latin typeface="等线" panose="02010600030101010101" pitchFamily="2" charset="-122"/>
                          <a:ea typeface="+mn-ea"/>
                          <a:cs typeface="Times New Roman" panose="02020603050405020304" pitchFamily="18" charset="0"/>
                        </a:rPr>
                        <a:t>93.74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39.74</a:t>
                      </a:r>
                    </a:p>
                  </a:txBody>
                  <a:tcPr marL="68580" marR="68580" marT="0" marB="0">
                    <a:solidFill>
                      <a:schemeClr val="accent6">
                        <a:lumMod val="75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39.37</a:t>
                      </a:r>
                      <a:endParaRPr lang="zh-CN" alt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61.24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40.08</a:t>
                      </a:r>
                      <a:endParaRPr lang="zh-CN" altLang="en-US" sz="2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41709932"/>
                  </a:ext>
                </a:extLst>
              </a:tr>
              <a:tr h="569340">
                <a:tc rowSpan="2">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dirty="0">
                          <a:latin typeface="Times New Roman" panose="02020603050405020304" pitchFamily="18" charset="0"/>
                          <a:cs typeface="Times New Roman" panose="02020603050405020304" pitchFamily="18" charset="0"/>
                        </a:rPr>
                        <a:t>Liquid density</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0.9902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0.9948</a:t>
                      </a: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0.99569857</a:t>
                      </a: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0.9932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0.9950</a:t>
                      </a:r>
                    </a:p>
                  </a:txBody>
                  <a:tcPr>
                    <a:solidFill>
                      <a:schemeClr val="accent6">
                        <a:lumMod val="75000"/>
                      </a:schemeClr>
                    </a:solidFill>
                  </a:tcPr>
                </a:tc>
                <a:extLst>
                  <a:ext uri="{0D108BD9-81ED-4DB2-BD59-A6C34878D82A}">
                    <a16:rowId xmlns:a16="http://schemas.microsoft.com/office/drawing/2014/main" val="4024769631"/>
                  </a:ext>
                </a:extLst>
              </a:tr>
              <a:tr h="726884">
                <a:tc vMerge="1">
                  <a:txBody>
                    <a:bodyPr/>
                    <a:lstStyle/>
                    <a:p>
                      <a:endParaRPr lang="zh-CN" altLang="en-US"/>
                    </a:p>
                  </a:txBody>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18.23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9.61</a:t>
                      </a: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8.00</a:t>
                      </a: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12.53</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9.23</a:t>
                      </a:r>
                    </a:p>
                  </a:txBody>
                  <a:tcPr>
                    <a:solidFill>
                      <a:schemeClr val="accent6">
                        <a:lumMod val="75000"/>
                      </a:schemeClr>
                    </a:solidFill>
                  </a:tcPr>
                </a:tc>
                <a:extLst>
                  <a:ext uri="{0D108BD9-81ED-4DB2-BD59-A6C34878D82A}">
                    <a16:rowId xmlns:a16="http://schemas.microsoft.com/office/drawing/2014/main" val="452653433"/>
                  </a:ext>
                </a:extLst>
              </a:tr>
              <a:tr h="415029">
                <a:tc rowSpan="2">
                  <a:txBody>
                    <a:bodyPr/>
                    <a:lstStyle/>
                    <a:p>
                      <a:pPr algn="ctr"/>
                      <a:r>
                        <a:rPr lang="en-US" altLang="zh-CN" sz="1800" dirty="0">
                          <a:latin typeface="Times New Roman" panose="02020603050405020304" pitchFamily="18" charset="0"/>
                          <a:cs typeface="Times New Roman" panose="02020603050405020304" pitchFamily="18" charset="0"/>
                        </a:rPr>
                        <a:t>Pure component Gibbs free energy </a:t>
                      </a:r>
                      <a:endParaRPr lang="en-US" altLang="zh-CN" dirty="0"/>
                    </a:p>
                  </a:txBody>
                  <a:tcPr>
                    <a:lnT w="12700" cap="flat" cmpd="sng" algn="ctr">
                      <a:solidFill>
                        <a:schemeClr val="tx1"/>
                      </a:solidFill>
                      <a:prstDash val="solid"/>
                      <a:round/>
                      <a:headEnd type="none" w="med" len="med"/>
                      <a:tailEnd type="none" w="med" len="med"/>
                    </a:lnT>
                  </a:tcPr>
                </a:tc>
                <a:tc>
                  <a:txBody>
                    <a:bodyPr/>
                    <a:lstStyle/>
                    <a:p>
                      <a:r>
                        <a:rPr lang="en-US" altLang="zh-CN" dirty="0"/>
                        <a:t>R2</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0.9933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0.9958</a:t>
                      </a:r>
                    </a:p>
                  </a:txBody>
                  <a:tcPr marL="68580" marR="68580" marT="0" marB="0">
                    <a:solidFill>
                      <a:schemeClr val="accent6">
                        <a:lumMod val="40000"/>
                        <a:lumOff val="60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0.997480</a:t>
                      </a:r>
                      <a:endParaRPr lang="zh-CN" alt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0.9957</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0.9971</a:t>
                      </a:r>
                    </a:p>
                  </a:txBody>
                  <a:tcPr>
                    <a:solidFill>
                      <a:schemeClr val="accent6">
                        <a:lumMod val="75000"/>
                      </a:schemeClr>
                    </a:solidFill>
                  </a:tcPr>
                </a:tc>
                <a:extLst>
                  <a:ext uri="{0D108BD9-81ED-4DB2-BD59-A6C34878D82A}">
                    <a16:rowId xmlns:a16="http://schemas.microsoft.com/office/drawing/2014/main" val="1146816004"/>
                  </a:ext>
                </a:extLst>
              </a:tr>
              <a:tr h="741124">
                <a:tc vMerge="1">
                  <a:txBody>
                    <a:bodyPr/>
                    <a:lstStyle/>
                    <a:p>
                      <a:pPr algn="ctr"/>
                      <a:endParaRPr lang="en-US" altLang="zh-CN" dirty="0"/>
                    </a:p>
                  </a:txBody>
                  <a:tcPr>
                    <a:lnT w="12700" cap="flat" cmpd="sng" algn="ctr">
                      <a:solidFill>
                        <a:schemeClr val="tx1"/>
                      </a:solidFill>
                      <a:prstDash val="solid"/>
                      <a:round/>
                      <a:headEnd type="none" w="med" len="med"/>
                      <a:tailEnd type="none" w="med" len="med"/>
                    </a:lnT>
                  </a:tcPr>
                </a:tc>
                <a:tc>
                  <a:txBody>
                    <a:bodyPr/>
                    <a:lstStyle/>
                    <a:p>
                      <a:r>
                        <a:rPr lang="en-US" altLang="zh-CN" dirty="0"/>
                        <a:t>MSE</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21.32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13.40</a:t>
                      </a:r>
                    </a:p>
                  </a:txBody>
                  <a:tcPr marL="68580" marR="68580" marT="0" marB="0">
                    <a:solidFill>
                      <a:schemeClr val="accent6">
                        <a:lumMod val="40000"/>
                        <a:lumOff val="60000"/>
                      </a:schemeClr>
                    </a:solidFill>
                  </a:tcPr>
                </a:tc>
                <a:tc>
                  <a:txBody>
                    <a:bodyPr/>
                    <a:lstStyle/>
                    <a:p>
                      <a:pPr algn="ctr"/>
                      <a:r>
                        <a:rPr lang="en-US" altLang="zh-CN" sz="2200" kern="100" dirty="0">
                          <a:solidFill>
                            <a:schemeClr val="tx1"/>
                          </a:solidFill>
                          <a:effectLst/>
                          <a:latin typeface="等线" panose="02010600030101010101" pitchFamily="2" charset="-122"/>
                          <a:ea typeface="+mn-ea"/>
                          <a:cs typeface="Times New Roman" panose="02020603050405020304" pitchFamily="18" charset="0"/>
                        </a:rPr>
                        <a:t>8.05</a:t>
                      </a:r>
                      <a:endParaRPr lang="zh-CN" altLang="en-US" sz="22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13.80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9.27</a:t>
                      </a:r>
                    </a:p>
                  </a:txBody>
                  <a:tcPr>
                    <a:solidFill>
                      <a:schemeClr val="accent6">
                        <a:lumMod val="75000"/>
                      </a:schemeClr>
                    </a:solidFill>
                  </a:tcPr>
                </a:tc>
                <a:extLst>
                  <a:ext uri="{0D108BD9-81ED-4DB2-BD59-A6C34878D82A}">
                    <a16:rowId xmlns:a16="http://schemas.microsoft.com/office/drawing/2014/main" val="2235656262"/>
                  </a:ext>
                </a:extLst>
              </a:tr>
            </a:tbl>
          </a:graphicData>
        </a:graphic>
      </p:graphicFrame>
    </p:spTree>
    <p:extLst>
      <p:ext uri="{BB962C8B-B14F-4D97-AF65-F5344CB8AC3E}">
        <p14:creationId xmlns:p14="http://schemas.microsoft.com/office/powerpoint/2010/main" val="3386303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10B10-974A-CD04-5A2D-1E6ABC1A4806}"/>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53E83C08-B531-E62F-EDCF-CE3C2371015C}"/>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2" name="表格 1">
            <a:extLst>
              <a:ext uri="{FF2B5EF4-FFF2-40B4-BE49-F238E27FC236}">
                <a16:creationId xmlns:a16="http://schemas.microsoft.com/office/drawing/2014/main" id="{A3B435DF-BD2D-ADEA-5E2D-D3E6C0FFCDB2}"/>
              </a:ext>
            </a:extLst>
          </p:cNvPr>
          <p:cNvGraphicFramePr>
            <a:graphicFrameLocks noGrp="1"/>
          </p:cNvGraphicFramePr>
          <p:nvPr>
            <p:extLst>
              <p:ext uri="{D42A27DB-BD31-4B8C-83A1-F6EECF244321}">
                <p14:modId xmlns:p14="http://schemas.microsoft.com/office/powerpoint/2010/main" val="2195858036"/>
              </p:ext>
            </p:extLst>
          </p:nvPr>
        </p:nvGraphicFramePr>
        <p:xfrm>
          <a:off x="234872" y="901400"/>
          <a:ext cx="11145248" cy="5306895"/>
        </p:xfrm>
        <a:graphic>
          <a:graphicData uri="http://schemas.openxmlformats.org/drawingml/2006/table">
            <a:tbl>
              <a:tblPr firstRow="1" firstCol="1" bandRow="1">
                <a:tableStyleId>{5C22544A-7EE6-4342-B048-85BDC9FD1C3A}</a:tableStyleId>
              </a:tblPr>
              <a:tblGrid>
                <a:gridCol w="1377797">
                  <a:extLst>
                    <a:ext uri="{9D8B030D-6E8A-4147-A177-3AD203B41FA5}">
                      <a16:colId xmlns:a16="http://schemas.microsoft.com/office/drawing/2014/main" val="4176276527"/>
                    </a:ext>
                  </a:extLst>
                </a:gridCol>
                <a:gridCol w="1002517">
                  <a:extLst>
                    <a:ext uri="{9D8B030D-6E8A-4147-A177-3AD203B41FA5}">
                      <a16:colId xmlns:a16="http://schemas.microsoft.com/office/drawing/2014/main" val="4241443979"/>
                    </a:ext>
                  </a:extLst>
                </a:gridCol>
                <a:gridCol w="827347">
                  <a:extLst>
                    <a:ext uri="{9D8B030D-6E8A-4147-A177-3AD203B41FA5}">
                      <a16:colId xmlns:a16="http://schemas.microsoft.com/office/drawing/2014/main" val="2693812437"/>
                    </a:ext>
                  </a:extLst>
                </a:gridCol>
                <a:gridCol w="827347">
                  <a:extLst>
                    <a:ext uri="{9D8B030D-6E8A-4147-A177-3AD203B41FA5}">
                      <a16:colId xmlns:a16="http://schemas.microsoft.com/office/drawing/2014/main" val="3651956368"/>
                    </a:ext>
                  </a:extLst>
                </a:gridCol>
                <a:gridCol w="1422048">
                  <a:extLst>
                    <a:ext uri="{9D8B030D-6E8A-4147-A177-3AD203B41FA5}">
                      <a16:colId xmlns:a16="http://schemas.microsoft.com/office/drawing/2014/main" val="560396364"/>
                    </a:ext>
                  </a:extLst>
                </a:gridCol>
                <a:gridCol w="1422048">
                  <a:extLst>
                    <a:ext uri="{9D8B030D-6E8A-4147-A177-3AD203B41FA5}">
                      <a16:colId xmlns:a16="http://schemas.microsoft.com/office/drawing/2014/main" val="2874985261"/>
                    </a:ext>
                  </a:extLst>
                </a:gridCol>
                <a:gridCol w="1422048">
                  <a:extLst>
                    <a:ext uri="{9D8B030D-6E8A-4147-A177-3AD203B41FA5}">
                      <a16:colId xmlns:a16="http://schemas.microsoft.com/office/drawing/2014/main" val="1859795660"/>
                    </a:ext>
                  </a:extLst>
                </a:gridCol>
                <a:gridCol w="1422048">
                  <a:extLst>
                    <a:ext uri="{9D8B030D-6E8A-4147-A177-3AD203B41FA5}">
                      <a16:colId xmlns:a16="http://schemas.microsoft.com/office/drawing/2014/main" val="2530389989"/>
                    </a:ext>
                  </a:extLst>
                </a:gridCol>
                <a:gridCol w="1422048">
                  <a:extLst>
                    <a:ext uri="{9D8B030D-6E8A-4147-A177-3AD203B41FA5}">
                      <a16:colId xmlns:a16="http://schemas.microsoft.com/office/drawing/2014/main" val="2589646926"/>
                    </a:ext>
                  </a:extLst>
                </a:gridCol>
              </a:tblGrid>
              <a:tr h="6227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Properties</a:t>
                      </a:r>
                    </a:p>
                    <a:p>
                      <a:pPr algn="ctr"/>
                      <a:endParaRPr lang="en-US" altLang="zh-CN"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endParaRPr lang="zh-CN" altLang="en-US" sz="1800" b="1" kern="1200" dirty="0">
                        <a:solidFill>
                          <a:schemeClr val="lt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GC</a:t>
                      </a:r>
                      <a:endParaRPr lang="zh-CN" altLang="en-US" sz="1800" b="1" kern="1200" dirty="0">
                        <a:solidFill>
                          <a:schemeClr val="lt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GC+</a:t>
                      </a:r>
                      <a:endParaRPr lang="zh-CN" altLang="zh-CN" sz="1800" b="1" kern="1200" dirty="0">
                        <a:solidFill>
                          <a:schemeClr val="lt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algn="ct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extLst>
                  <a:ext uri="{0D108BD9-81ED-4DB2-BD59-A6C34878D82A}">
                    <a16:rowId xmlns:a16="http://schemas.microsoft.com/office/drawing/2014/main" val="4150051438"/>
                  </a:ext>
                </a:extLst>
              </a:tr>
              <a:tr h="462236">
                <a:tc rowSpan="3">
                  <a:txBody>
                    <a:bodyPr/>
                    <a:lstStyle/>
                    <a:p>
                      <a:pPr algn="ct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Heat capacity</a:t>
                      </a:r>
                      <a:endParaRPr lang="zh-CN" altLang="en-US" dirty="0"/>
                    </a:p>
                    <a:p>
                      <a:pPr algn="ct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380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406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987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993 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778</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1244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1256</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366617997"/>
                  </a:ext>
                </a:extLst>
              </a:tr>
              <a:tr h="444303">
                <a:tc vMerge="1">
                  <a:txBody>
                    <a:bodyPr/>
                    <a:lstStyle/>
                    <a:p>
                      <a:endParaRPr lang="zh-CN" altLang="en-US"/>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1519</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lnSpc>
                          <a:spcPct val="115000"/>
                        </a:lnSpc>
                        <a:spcAft>
                          <a:spcPts val="800"/>
                        </a:spcAft>
                        <a:buNone/>
                      </a:pPr>
                      <a:r>
                        <a:rPr lang="en-US" altLang="zh-CN" sz="2200" kern="100" dirty="0">
                          <a:effectLst/>
                          <a:latin typeface="等线" panose="02010600030101010101" pitchFamily="2" charset="-122"/>
                          <a:ea typeface="+mn-ea"/>
                          <a:cs typeface="Times New Roman" panose="02020603050405020304" pitchFamily="18" charset="0"/>
                        </a:rPr>
                        <a:t>1494</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2004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2006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1858</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2032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2034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826170437"/>
                  </a:ext>
                </a:extLst>
              </a:tr>
              <a:tr h="610487">
                <a:tc vMerge="1">
                  <a:txBody>
                    <a:bodyPr/>
                    <a:lstStyle/>
                    <a:p>
                      <a:pPr algn="ctr"/>
                      <a:endParaRPr lang="en-US" altLang="zh-CN"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1884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1909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2060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2056</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2017</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2066</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2067</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958004291"/>
                  </a:ext>
                </a:extLst>
              </a:tr>
              <a:tr h="544465">
                <a:tc rowSpan="3">
                  <a:txBody>
                    <a:bodyPr/>
                    <a:lstStyle/>
                    <a:p>
                      <a:pPr algn="ctr"/>
                      <a:endParaRPr lang="en-US" altLang="zh-CN" dirty="0"/>
                    </a:p>
                    <a:p>
                      <a:pPr algn="ctr"/>
                      <a:r>
                        <a:rPr lang="en-US" altLang="zh-CN" dirty="0"/>
                        <a:t>Vapor</a:t>
                      </a:r>
                    </a:p>
                    <a:p>
                      <a:pPr algn="ctr"/>
                      <a:r>
                        <a:rPr lang="en-US" altLang="zh-CN" dirty="0"/>
                        <a:t>pressure</a:t>
                      </a:r>
                    </a:p>
                    <a:p>
                      <a:pPr algn="ct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198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219</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249</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253 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335</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308</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311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41709932"/>
                  </a:ext>
                </a:extLst>
              </a:tr>
              <a:tr h="538114">
                <a:tc vMerge="1">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865</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altLang="zh-CN" sz="2200" kern="100" dirty="0">
                          <a:effectLst/>
                          <a:latin typeface="等线" panose="02010600030101010101" pitchFamily="2" charset="-122"/>
                          <a:ea typeface="+mn-ea"/>
                          <a:cs typeface="Times New Roman" panose="02020603050405020304" pitchFamily="18" charset="0"/>
                        </a:rPr>
                        <a:t>930</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960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1030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1377</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1235</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1252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4024769631"/>
                  </a:ext>
                </a:extLst>
              </a:tr>
              <a:tr h="514699">
                <a:tc vMerge="1">
                  <a:txBody>
                    <a:bodyPr/>
                    <a:lstStyle/>
                    <a:p>
                      <a:endParaRPr lang="zh-CN" altLang="en-US" dirty="0"/>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1332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1389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1571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1557</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1810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1736</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1756</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452653433"/>
                  </a:ext>
                </a:extLst>
              </a:tr>
              <a:tr h="412038">
                <a:tc rowSpan="3">
                  <a:txBody>
                    <a:bodyPr/>
                    <a:lstStyle/>
                    <a:p>
                      <a:pPr algn="ctr"/>
                      <a:r>
                        <a:rPr lang="en-US" altLang="zh-CN" dirty="0"/>
                        <a:t>Heat </a:t>
                      </a:r>
                    </a:p>
                    <a:p>
                      <a:pPr algn="ctr"/>
                      <a:r>
                        <a:rPr lang="en-US" altLang="zh-CN" dirty="0"/>
                        <a:t>Of </a:t>
                      </a:r>
                    </a:p>
                    <a:p>
                      <a:pPr algn="ctr"/>
                      <a:r>
                        <a:rPr lang="en-US" altLang="zh-CN" dirty="0"/>
                        <a:t>vaporization</a:t>
                      </a:r>
                    </a:p>
                    <a:p>
                      <a:pPr algn="ctr"/>
                      <a:endParaRPr lang="zh-CN" alt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lnT w="12700" cap="flat" cmpd="sng" algn="ctr">
                      <a:solidFill>
                        <a:schemeClr val="tx1"/>
                      </a:solidFill>
                      <a:prstDash val="solid"/>
                      <a:round/>
                      <a:headEnd type="none" w="med" len="med"/>
                      <a:tailEnd type="none" w="med" len="med"/>
                    </a:lnT>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224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accent6">
                        <a:lumMod val="75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223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600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727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647</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823</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939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146816004"/>
                  </a:ext>
                </a:extLst>
              </a:tr>
              <a:tr h="546458">
                <a:tc vMerge="1">
                  <a:txBody>
                    <a:bodyPr/>
                    <a:lstStyle/>
                    <a:p>
                      <a:pPr algn="ctr"/>
                      <a:endParaRPr lang="en-US" altLang="zh-CN"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935</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altLang="zh-CN" sz="2200" kern="100" dirty="0">
                          <a:effectLst/>
                          <a:latin typeface="等线" panose="02010600030101010101" pitchFamily="2" charset="-122"/>
                          <a:ea typeface="+mn-ea"/>
                          <a:cs typeface="Times New Roman" panose="02020603050405020304" pitchFamily="18" charset="0"/>
                        </a:rPr>
                        <a:t>984</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1670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1819</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1806</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1795</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1919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235656262"/>
                  </a:ext>
                </a:extLst>
              </a:tr>
              <a:tr h="579333">
                <a:tc vMerge="1">
                  <a:txBody>
                    <a:bodyPr/>
                    <a:lstStyle/>
                    <a:p>
                      <a:pPr algn="ctr"/>
                      <a:endParaRPr lang="zh-CN" alt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1493</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1572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1969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2010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1992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1990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2019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173705884"/>
                  </a:ext>
                </a:extLst>
              </a:tr>
            </a:tbl>
          </a:graphicData>
        </a:graphic>
      </p:graphicFrame>
    </p:spTree>
    <p:extLst>
      <p:ext uri="{BB962C8B-B14F-4D97-AF65-F5344CB8AC3E}">
        <p14:creationId xmlns:p14="http://schemas.microsoft.com/office/powerpoint/2010/main" val="1279544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9BB3D-4103-F51A-E59D-F51757C89FA4}"/>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99EBB8D7-48DA-5A66-E7B5-C51EAA3731F8}"/>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3" name="表格 2">
            <a:extLst>
              <a:ext uri="{FF2B5EF4-FFF2-40B4-BE49-F238E27FC236}">
                <a16:creationId xmlns:a16="http://schemas.microsoft.com/office/drawing/2014/main" id="{5F454686-4F19-53F0-FAC5-F5DDF9A045AB}"/>
              </a:ext>
            </a:extLst>
          </p:cNvPr>
          <p:cNvGraphicFramePr>
            <a:graphicFrameLocks noGrp="1"/>
          </p:cNvGraphicFramePr>
          <p:nvPr>
            <p:extLst>
              <p:ext uri="{D42A27DB-BD31-4B8C-83A1-F6EECF244321}">
                <p14:modId xmlns:p14="http://schemas.microsoft.com/office/powerpoint/2010/main" val="1369065521"/>
              </p:ext>
            </p:extLst>
          </p:nvPr>
        </p:nvGraphicFramePr>
        <p:xfrm>
          <a:off x="790233" y="901399"/>
          <a:ext cx="9490554" cy="5423760"/>
        </p:xfrm>
        <a:graphic>
          <a:graphicData uri="http://schemas.openxmlformats.org/drawingml/2006/table">
            <a:tbl>
              <a:tblPr firstRow="1" firstCol="1" bandRow="1">
                <a:tableStyleId>{5C22544A-7EE6-4342-B048-85BDC9FD1C3A}</a:tableStyleId>
              </a:tblPr>
              <a:tblGrid>
                <a:gridCol w="1377797">
                  <a:extLst>
                    <a:ext uri="{9D8B030D-6E8A-4147-A177-3AD203B41FA5}">
                      <a16:colId xmlns:a16="http://schemas.microsoft.com/office/drawing/2014/main" val="4176276527"/>
                    </a:ext>
                  </a:extLst>
                </a:gridCol>
                <a:gridCol w="1002517">
                  <a:extLst>
                    <a:ext uri="{9D8B030D-6E8A-4147-A177-3AD203B41FA5}">
                      <a16:colId xmlns:a16="http://schemas.microsoft.com/office/drawing/2014/main" val="4241443979"/>
                    </a:ext>
                  </a:extLst>
                </a:gridCol>
                <a:gridCol w="1422048">
                  <a:extLst>
                    <a:ext uri="{9D8B030D-6E8A-4147-A177-3AD203B41FA5}">
                      <a16:colId xmlns:a16="http://schemas.microsoft.com/office/drawing/2014/main" val="560396364"/>
                    </a:ext>
                  </a:extLst>
                </a:gridCol>
                <a:gridCol w="1422048">
                  <a:extLst>
                    <a:ext uri="{9D8B030D-6E8A-4147-A177-3AD203B41FA5}">
                      <a16:colId xmlns:a16="http://schemas.microsoft.com/office/drawing/2014/main" val="2874985261"/>
                    </a:ext>
                  </a:extLst>
                </a:gridCol>
                <a:gridCol w="1422048">
                  <a:extLst>
                    <a:ext uri="{9D8B030D-6E8A-4147-A177-3AD203B41FA5}">
                      <a16:colId xmlns:a16="http://schemas.microsoft.com/office/drawing/2014/main" val="1859795660"/>
                    </a:ext>
                  </a:extLst>
                </a:gridCol>
                <a:gridCol w="1422048">
                  <a:extLst>
                    <a:ext uri="{9D8B030D-6E8A-4147-A177-3AD203B41FA5}">
                      <a16:colId xmlns:a16="http://schemas.microsoft.com/office/drawing/2014/main" val="2530389989"/>
                    </a:ext>
                  </a:extLst>
                </a:gridCol>
                <a:gridCol w="1422048">
                  <a:extLst>
                    <a:ext uri="{9D8B030D-6E8A-4147-A177-3AD203B41FA5}">
                      <a16:colId xmlns:a16="http://schemas.microsoft.com/office/drawing/2014/main" val="2589646926"/>
                    </a:ext>
                  </a:extLst>
                </a:gridCol>
              </a:tblGrid>
              <a:tr h="6200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Properties</a:t>
                      </a:r>
                    </a:p>
                    <a:p>
                      <a:pPr algn="ctr"/>
                      <a:endParaRPr lang="en-US" altLang="zh-CN"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endParaRPr lang="zh-CN" altLang="en-US" sz="1800" b="1" kern="1200" dirty="0">
                        <a:solidFill>
                          <a:schemeClr val="lt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algn="ct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extLst>
                  <a:ext uri="{0D108BD9-81ED-4DB2-BD59-A6C34878D82A}">
                    <a16:rowId xmlns:a16="http://schemas.microsoft.com/office/drawing/2014/main" val="4150051438"/>
                  </a:ext>
                </a:extLst>
              </a:tr>
              <a:tr h="462236">
                <a:tc rowSpan="3">
                  <a:txBody>
                    <a:bodyPr/>
                    <a:lstStyle/>
                    <a:p>
                      <a:pPr algn="ctr"/>
                      <a:endParaRPr lang="en-US" altLang="zh-CN" dirty="0"/>
                    </a:p>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Volume</a:t>
                      </a:r>
                    </a:p>
                    <a:p>
                      <a:pPr algn="ct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1148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1192 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1080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1410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1629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366617997"/>
                  </a:ext>
                </a:extLst>
              </a:tr>
              <a:tr h="444303">
                <a:tc vMerge="1">
                  <a:txBody>
                    <a:bodyPr/>
                    <a:lstStyle/>
                    <a:p>
                      <a:endParaRPr lang="zh-CN" altLang="en-US"/>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2036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2048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2025</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2064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2072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826170437"/>
                  </a:ext>
                </a:extLst>
              </a:tr>
              <a:tr h="532627">
                <a:tc vMerge="1">
                  <a:txBody>
                    <a:bodyPr/>
                    <a:lstStyle/>
                    <a:p>
                      <a:pPr algn="ctr"/>
                      <a:endParaRPr lang="en-US" altLang="zh-CN"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2067</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2075</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2066</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2078</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2079</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958004291"/>
                  </a:ext>
                </a:extLst>
              </a:tr>
              <a:tr h="544465">
                <a:tc rowSpan="3">
                  <a:txBody>
                    <a:bodyPr/>
                    <a:lstStyle/>
                    <a:p>
                      <a:pPr algn="ctr"/>
                      <a:endParaRPr lang="en-US" altLang="zh-CN" dirty="0"/>
                    </a:p>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Internal Energy</a:t>
                      </a:r>
                    </a:p>
                    <a:p>
                      <a:pPr algn="ct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1240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1276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1312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1381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1409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41709932"/>
                  </a:ext>
                </a:extLst>
              </a:tr>
              <a:tr h="538114">
                <a:tc vMerge="1">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1914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1922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1941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1944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1959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4024769631"/>
                  </a:ext>
                </a:extLst>
              </a:tr>
              <a:tr h="588279">
                <a:tc vMerge="1">
                  <a:txBody>
                    <a:bodyPr/>
                    <a:lstStyle/>
                    <a:p>
                      <a:endParaRPr lang="zh-CN" altLang="en-US" dirty="0"/>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1982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2001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1997</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2008</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2008</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452653433"/>
                  </a:ext>
                </a:extLst>
              </a:tr>
              <a:tr h="412038">
                <a:tc rowSpan="3">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dirty="0">
                          <a:latin typeface="Times New Roman" panose="02020603050405020304" pitchFamily="18" charset="0"/>
                          <a:cs typeface="Times New Roman" panose="02020603050405020304" pitchFamily="18" charset="0"/>
                        </a:rPr>
                        <a:t>Pure component enthalpy </a:t>
                      </a:r>
                      <a:endParaRPr lang="zh-CN" alt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lnT w="12700" cap="flat" cmpd="sng" algn="ctr">
                      <a:solidFill>
                        <a:schemeClr val="tx1"/>
                      </a:solidFill>
                      <a:prstDash val="solid"/>
                      <a:round/>
                      <a:headEnd type="none" w="med" len="med"/>
                      <a:tailEnd type="none" w="med" len="med"/>
                    </a:lnT>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1321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1333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1401</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1431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1452</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146816004"/>
                  </a:ext>
                </a:extLst>
              </a:tr>
              <a:tr h="546458">
                <a:tc vMerge="1">
                  <a:txBody>
                    <a:bodyPr/>
                    <a:lstStyle/>
                    <a:p>
                      <a:pPr algn="ctr"/>
                      <a:endParaRPr lang="en-US" altLang="zh-CN"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1959</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1956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1959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1984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1981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2235656262"/>
                  </a:ext>
                </a:extLst>
              </a:tr>
              <a:tr h="700478">
                <a:tc vMerge="1">
                  <a:txBody>
                    <a:bodyPr/>
                    <a:lstStyle/>
                    <a:p>
                      <a:pPr algn="ctr"/>
                      <a:endParaRPr lang="zh-CN" alt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2006</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2004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1996</a:t>
                      </a: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2025</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2021</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extLst>
                  <a:ext uri="{0D108BD9-81ED-4DB2-BD59-A6C34878D82A}">
                    <a16:rowId xmlns:a16="http://schemas.microsoft.com/office/drawing/2014/main" val="1173705884"/>
                  </a:ext>
                </a:extLst>
              </a:tr>
            </a:tbl>
          </a:graphicData>
        </a:graphic>
      </p:graphicFrame>
    </p:spTree>
    <p:extLst>
      <p:ext uri="{BB962C8B-B14F-4D97-AF65-F5344CB8AC3E}">
        <p14:creationId xmlns:p14="http://schemas.microsoft.com/office/powerpoint/2010/main" val="1969018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EAED0-AFE1-A0AD-F209-99719326EAAA}"/>
            </a:ext>
          </a:extLst>
        </p:cNvPr>
        <p:cNvGrpSpPr/>
        <p:nvPr/>
      </p:nvGrpSpPr>
      <p:grpSpPr>
        <a:xfrm>
          <a:off x="0" y="0"/>
          <a:ext cx="0" cy="0"/>
          <a:chOff x="0" y="0"/>
          <a:chExt cx="0" cy="0"/>
        </a:xfrm>
      </p:grpSpPr>
      <p:sp>
        <p:nvSpPr>
          <p:cNvPr id="31" name="文本框 30">
            <a:extLst>
              <a:ext uri="{FF2B5EF4-FFF2-40B4-BE49-F238E27FC236}">
                <a16:creationId xmlns:a16="http://schemas.microsoft.com/office/drawing/2014/main" id="{97175177-2B56-ECA8-DF68-67D6120D59AE}"/>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3" name="表格 2">
            <a:extLst>
              <a:ext uri="{FF2B5EF4-FFF2-40B4-BE49-F238E27FC236}">
                <a16:creationId xmlns:a16="http://schemas.microsoft.com/office/drawing/2014/main" id="{16C26DD7-6366-05EE-1DDC-33C53284A995}"/>
              </a:ext>
            </a:extLst>
          </p:cNvPr>
          <p:cNvGraphicFramePr>
            <a:graphicFrameLocks noGrp="1"/>
          </p:cNvGraphicFramePr>
          <p:nvPr>
            <p:extLst>
              <p:ext uri="{D42A27DB-BD31-4B8C-83A1-F6EECF244321}">
                <p14:modId xmlns:p14="http://schemas.microsoft.com/office/powerpoint/2010/main" val="1821715654"/>
              </p:ext>
            </p:extLst>
          </p:nvPr>
        </p:nvGraphicFramePr>
        <p:xfrm>
          <a:off x="0" y="877381"/>
          <a:ext cx="10168570" cy="5943600"/>
        </p:xfrm>
        <a:graphic>
          <a:graphicData uri="http://schemas.openxmlformats.org/drawingml/2006/table">
            <a:tbl>
              <a:tblPr firstRow="1" firstCol="1" bandRow="1">
                <a:tableStyleId>{5C22544A-7EE6-4342-B048-85BDC9FD1C3A}</a:tableStyleId>
              </a:tblPr>
              <a:tblGrid>
                <a:gridCol w="1476228">
                  <a:extLst>
                    <a:ext uri="{9D8B030D-6E8A-4147-A177-3AD203B41FA5}">
                      <a16:colId xmlns:a16="http://schemas.microsoft.com/office/drawing/2014/main" val="4176276527"/>
                    </a:ext>
                  </a:extLst>
                </a:gridCol>
                <a:gridCol w="1074137">
                  <a:extLst>
                    <a:ext uri="{9D8B030D-6E8A-4147-A177-3AD203B41FA5}">
                      <a16:colId xmlns:a16="http://schemas.microsoft.com/office/drawing/2014/main" val="4241443979"/>
                    </a:ext>
                  </a:extLst>
                </a:gridCol>
                <a:gridCol w="1523641">
                  <a:extLst>
                    <a:ext uri="{9D8B030D-6E8A-4147-A177-3AD203B41FA5}">
                      <a16:colId xmlns:a16="http://schemas.microsoft.com/office/drawing/2014/main" val="560396364"/>
                    </a:ext>
                  </a:extLst>
                </a:gridCol>
                <a:gridCol w="1523641">
                  <a:extLst>
                    <a:ext uri="{9D8B030D-6E8A-4147-A177-3AD203B41FA5}">
                      <a16:colId xmlns:a16="http://schemas.microsoft.com/office/drawing/2014/main" val="2874985261"/>
                    </a:ext>
                  </a:extLst>
                </a:gridCol>
                <a:gridCol w="1523641">
                  <a:extLst>
                    <a:ext uri="{9D8B030D-6E8A-4147-A177-3AD203B41FA5}">
                      <a16:colId xmlns:a16="http://schemas.microsoft.com/office/drawing/2014/main" val="1859795660"/>
                    </a:ext>
                  </a:extLst>
                </a:gridCol>
                <a:gridCol w="1523641">
                  <a:extLst>
                    <a:ext uri="{9D8B030D-6E8A-4147-A177-3AD203B41FA5}">
                      <a16:colId xmlns:a16="http://schemas.microsoft.com/office/drawing/2014/main" val="2530389989"/>
                    </a:ext>
                  </a:extLst>
                </a:gridCol>
                <a:gridCol w="1523641">
                  <a:extLst>
                    <a:ext uri="{9D8B030D-6E8A-4147-A177-3AD203B41FA5}">
                      <a16:colId xmlns:a16="http://schemas.microsoft.com/office/drawing/2014/main" val="2589646926"/>
                    </a:ext>
                  </a:extLst>
                </a:gridCol>
              </a:tblGrid>
              <a:tr h="6304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Properties</a:t>
                      </a:r>
                    </a:p>
                    <a:p>
                      <a:pPr algn="ctr"/>
                      <a:endParaRPr lang="en-US" altLang="zh-CN"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endParaRPr lang="zh-CN" altLang="en-US" sz="1800" b="1" kern="1200" dirty="0">
                        <a:solidFill>
                          <a:schemeClr val="lt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algn="ctr"/>
                      <a:r>
                        <a:rPr lang="en-US" altLang="zh-CN" sz="1800" b="1" kern="1200" dirty="0">
                          <a:solidFill>
                            <a:schemeClr val="lt1"/>
                          </a:solidFill>
                          <a:latin typeface="+mn-lt"/>
                          <a:ea typeface="+mn-ea"/>
                          <a:cs typeface="+mn-cs"/>
                        </a:rPr>
                        <a:t>ML++</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latin typeface="+mn-lt"/>
                          <a:ea typeface="+mn-ea"/>
                          <a:cs typeface="+mn-cs"/>
                        </a:rPr>
                        <a:t>QSPR+</a:t>
                      </a:r>
                      <a:endParaRPr lang="zh-CN" altLang="en-US" sz="1800" b="1" kern="1200" dirty="0">
                        <a:solidFill>
                          <a:schemeClr val="lt1"/>
                        </a:solidFill>
                        <a:latin typeface="+mn-lt"/>
                        <a:ea typeface="+mn-ea"/>
                        <a:cs typeface="+mn-cs"/>
                      </a:endParaRPr>
                    </a:p>
                  </a:txBody>
                  <a:tcPr/>
                </a:tc>
                <a:extLst>
                  <a:ext uri="{0D108BD9-81ED-4DB2-BD59-A6C34878D82A}">
                    <a16:rowId xmlns:a16="http://schemas.microsoft.com/office/drawing/2014/main" val="4150051438"/>
                  </a:ext>
                </a:extLst>
              </a:tr>
              <a:tr h="420282">
                <a:tc rowSpan="3">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dirty="0">
                          <a:latin typeface="Times New Roman" panose="02020603050405020304" pitchFamily="18" charset="0"/>
                          <a:cs typeface="Times New Roman" panose="02020603050405020304" pitchFamily="18" charset="0"/>
                        </a:rPr>
                        <a:t>Pure component Gibbs free energy </a:t>
                      </a:r>
                      <a:endParaRPr lang="en-US" altLang="zh-CN" sz="1800" b="1" kern="1200" dirty="0">
                        <a:solidFill>
                          <a:schemeClr val="lt1"/>
                        </a:solidFill>
                        <a:latin typeface="+mn-lt"/>
                        <a:ea typeface="+mn-ea"/>
                        <a:cs typeface="+mn-cs"/>
                      </a:endParaRPr>
                    </a:p>
                    <a:p>
                      <a:pPr algn="ct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420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492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367</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524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553</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366617997"/>
                  </a:ext>
                </a:extLst>
              </a:tr>
              <a:tr h="420282">
                <a:tc vMerge="1">
                  <a:txBody>
                    <a:bodyPr/>
                    <a:lstStyle/>
                    <a:p>
                      <a:endParaRPr lang="zh-CN" altLang="en-US"/>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1233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1397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1229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1343</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1474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826170437"/>
                  </a:ext>
                </a:extLst>
              </a:tr>
              <a:tr h="600403">
                <a:tc vMerge="1">
                  <a:txBody>
                    <a:bodyPr/>
                    <a:lstStyle/>
                    <a:p>
                      <a:pPr algn="ctr"/>
                      <a:endParaRPr lang="en-US" altLang="zh-CN" dirty="0"/>
                    </a:p>
                  </a:txBody>
                  <a:tcPr>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1516</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1685</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1548</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1619</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1718</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958004291"/>
                  </a:ext>
                </a:extLst>
              </a:tr>
              <a:tr h="420282">
                <a:tc rowSpan="3">
                  <a:txBody>
                    <a:bodyPr/>
                    <a:lstStyle/>
                    <a:p>
                      <a:pPr algn="ctr"/>
                      <a:endParaRPr lang="en-US" altLang="zh-CN" dirty="0"/>
                    </a:p>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dirty="0">
                          <a:latin typeface="Times New Roman" panose="02020603050405020304" pitchFamily="18" charset="0"/>
                          <a:cs typeface="Times New Roman" panose="02020603050405020304" pitchFamily="18" charset="0"/>
                        </a:rPr>
                        <a:t>Liquid density</a:t>
                      </a:r>
                    </a:p>
                    <a:p>
                      <a:pPr algn="ct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1326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1417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1436</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1380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1456</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41709932"/>
                  </a:ext>
                </a:extLst>
              </a:tr>
              <a:tr h="420282">
                <a:tc vMerge="1">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2023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2060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2062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2048</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2054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4024769631"/>
                  </a:ext>
                </a:extLst>
              </a:tr>
              <a:tr h="420282">
                <a:tc vMerge="1">
                  <a:txBody>
                    <a:bodyPr/>
                    <a:lstStyle/>
                    <a:p>
                      <a:endParaRPr lang="zh-CN" altLang="en-US" dirty="0"/>
                    </a:p>
                  </a:txBody>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2070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    2070 </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2070</a:t>
                      </a: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    2070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   2070</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452653433"/>
                  </a:ext>
                </a:extLst>
              </a:tr>
              <a:tr h="420282">
                <a:tc rowSpan="3">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dirty="0">
                          <a:latin typeface="Times New Roman" panose="02020603050405020304" pitchFamily="18" charset="0"/>
                          <a:cs typeface="Times New Roman" panose="02020603050405020304" pitchFamily="18" charset="0"/>
                        </a:rPr>
                        <a:t>pure component isentropic exponent </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lnT w="12700" cap="flat" cmpd="sng" algn="ctr">
                      <a:solidFill>
                        <a:schemeClr val="tx1"/>
                      </a:solidFill>
                      <a:prstDash val="solid"/>
                      <a:round/>
                      <a:headEnd type="none" w="med" len="med"/>
                      <a:tailEnd type="none" w="med" len="med"/>
                    </a:lnT>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1348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1537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1515</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1434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1518</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146816004"/>
                  </a:ext>
                </a:extLst>
              </a:tr>
              <a:tr h="420282">
                <a:tc vMerge="1">
                  <a:txBody>
                    <a:bodyPr/>
                    <a:lstStyle/>
                    <a:p>
                      <a:pPr algn="ctr"/>
                      <a:endParaRPr lang="en-US" altLang="zh-CN"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2022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2068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2062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2053</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2064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2235656262"/>
                  </a:ext>
                </a:extLst>
              </a:tr>
              <a:tr h="420282">
                <a:tc vMerge="1">
                  <a:txBody>
                    <a:bodyPr/>
                    <a:lstStyle/>
                    <a:p>
                      <a:pPr algn="ctr"/>
                      <a:endParaRPr lang="zh-CN" altLang="en-US"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     2070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    2070 </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rPr>
                        <a:t>2070</a:t>
                      </a: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2070</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   2070</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173705884"/>
                  </a:ext>
                </a:extLst>
              </a:tr>
              <a:tr h="420282">
                <a:tc rowSpan="3">
                  <a:txBody>
                    <a:bodyPr/>
                    <a:lstStyle/>
                    <a:p>
                      <a:pPr algn="ctr"/>
                      <a:endParaRPr lang="en-US" altLang="zh-CN" dirty="0"/>
                    </a:p>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dirty="0">
                          <a:latin typeface="Times New Roman" panose="02020603050405020304" pitchFamily="18" charset="0"/>
                          <a:cs typeface="Times New Roman" panose="02020603050405020304" pitchFamily="18" charset="0"/>
                        </a:rPr>
                        <a:t>pure component exergy</a:t>
                      </a:r>
                      <a:endParaRPr lang="zh-CN" alt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&lt;=1%</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810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843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468</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1001</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1021</a:t>
                      </a:r>
                      <a:endParaRPr lang="zh-CN" altLang="en-US" sz="2200" kern="100" dirty="0">
                        <a:solidFill>
                          <a:schemeClr val="dk1"/>
                        </a:solidFill>
                        <a:effectLst/>
                        <a:latin typeface="等线" panose="02010600030101010101" pitchFamily="2" charset="-122"/>
                        <a:ea typeface="+mn-ea"/>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153613882"/>
                  </a:ext>
                </a:extLst>
              </a:tr>
              <a:tr h="420282">
                <a:tc vMerge="1">
                  <a:txBody>
                    <a:bodyPr/>
                    <a:lstStyle/>
                    <a:p>
                      <a:endParaRPr lang="zh-CN" alt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dirty="0"/>
                        <a:t>&lt;=5%</a:t>
                      </a:r>
                      <a:endParaRPr lang="zh-CN" altLang="en-US" dirty="0"/>
                    </a:p>
                  </a:txBody>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1454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40000"/>
                        <a:lumOff val="60000"/>
                      </a:schemeClr>
                    </a:solidFill>
                  </a:tcPr>
                </a:tc>
                <a:tc>
                  <a:txBody>
                    <a:bodyPr/>
                    <a:lstStyle/>
                    <a:p>
                      <a:pPr algn="ctr">
                        <a:lnSpc>
                          <a:spcPct val="115000"/>
                        </a:lnSpc>
                        <a:spcAft>
                          <a:spcPts val="800"/>
                        </a:spcAft>
                        <a:buNone/>
                      </a:pPr>
                      <a:r>
                        <a:rPr lang="en-US" sz="2200" kern="100" dirty="0">
                          <a:effectLst/>
                          <a:latin typeface="等线" panose="02010600030101010101" pitchFamily="2" charset="-122"/>
                          <a:ea typeface="等线" panose="02010600030101010101" pitchFamily="2" charset="-122"/>
                          <a:cs typeface="Times New Roman" panose="02020603050405020304" pitchFamily="18" charset="0"/>
                        </a:rPr>
                        <a:t>1506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1264</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1623</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1645</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766582969"/>
                  </a:ext>
                </a:extLst>
              </a:tr>
              <a:tr h="420282">
                <a:tc vMerge="1">
                  <a:txBody>
                    <a:bodyPr/>
                    <a:lstStyle/>
                    <a:p>
                      <a:pPr algn="ctr"/>
                      <a:endParaRPr lang="en-US" altLang="zh-CN"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541655" rtl="0" eaLnBrk="1" fontAlgn="auto" latinLnBrk="0" hangingPunct="1">
                        <a:lnSpc>
                          <a:spcPct val="100000"/>
                        </a:lnSpc>
                        <a:spcBef>
                          <a:spcPts val="0"/>
                        </a:spcBef>
                        <a:spcAft>
                          <a:spcPts val="0"/>
                        </a:spcAft>
                        <a:buClrTx/>
                        <a:buSzTx/>
                        <a:buFontTx/>
                        <a:buNone/>
                        <a:tabLst/>
                        <a:defRPr/>
                      </a:pPr>
                      <a:r>
                        <a:rPr lang="en-US" altLang="zh-CN" sz="1800" kern="1200">
                          <a:solidFill>
                            <a:schemeClr val="dk1"/>
                          </a:solidFill>
                          <a:latin typeface="+mn-lt"/>
                          <a:ea typeface="+mn-ea"/>
                          <a:cs typeface="+mn-cs"/>
                        </a:rPr>
                        <a:t>&lt;=10%</a:t>
                      </a:r>
                      <a:endParaRPr lang="zh-CN" altLang="en-US" sz="1800" kern="1200" dirty="0">
                        <a:solidFill>
                          <a:schemeClr val="dk1"/>
                        </a:solidFill>
                        <a:latin typeface="+mn-lt"/>
                        <a:ea typeface="+mn-ea"/>
                        <a:cs typeface="+mn-cs"/>
                      </a:endParaRPr>
                    </a:p>
                  </a:txBody>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     1663</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    1744 </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1529</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bg1"/>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1802</a:t>
                      </a:r>
                      <a:endParaRPr lang="zh-CN" altLang="en-US"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40000"/>
                        <a:lumOff val="60000"/>
                      </a:schemeClr>
                    </a:solidFill>
                  </a:tcPr>
                </a:tc>
                <a:tc>
                  <a:txBody>
                    <a:bodyPr/>
                    <a:lstStyle/>
                    <a:p>
                      <a:pPr algn="ctr"/>
                      <a:r>
                        <a:rPr lang="en-US" altLang="zh-CN" sz="2200" kern="100" dirty="0">
                          <a:solidFill>
                            <a:schemeClr val="dk1"/>
                          </a:solidFill>
                          <a:effectLst/>
                          <a:latin typeface="等线" panose="02010600030101010101" pitchFamily="2" charset="-122"/>
                          <a:ea typeface="+mn-ea"/>
                          <a:cs typeface="Times New Roman" panose="02020603050405020304" pitchFamily="18" charset="0"/>
                        </a:rPr>
                        <a:t>   1811</a:t>
                      </a:r>
                      <a:endParaRPr lang="en-US" altLang="zh-CN" sz="2200" kern="100" dirty="0">
                        <a:solidFill>
                          <a:schemeClr val="dk1"/>
                        </a:solidFill>
                        <a:effectLst/>
                        <a:latin typeface="等线" panose="02010600030101010101" pitchFamily="2" charset="-122"/>
                        <a:ea typeface="等线" panose="02010600030101010101" pitchFamily="2" charset="-122"/>
                        <a:cs typeface="Times New Roman" panose="02020603050405020304" pitchFamily="18" charset="0"/>
                      </a:endParaRPr>
                    </a:p>
                  </a:txBody>
                  <a:tcPr>
                    <a:solidFill>
                      <a:schemeClr val="accent6">
                        <a:lumMod val="75000"/>
                      </a:schemeClr>
                    </a:solidFill>
                  </a:tcPr>
                </a:tc>
                <a:extLst>
                  <a:ext uri="{0D108BD9-81ED-4DB2-BD59-A6C34878D82A}">
                    <a16:rowId xmlns:a16="http://schemas.microsoft.com/office/drawing/2014/main" val="1622121547"/>
                  </a:ext>
                </a:extLst>
              </a:tr>
            </a:tbl>
          </a:graphicData>
        </a:graphic>
      </p:graphicFrame>
    </p:spTree>
    <p:extLst>
      <p:ext uri="{BB962C8B-B14F-4D97-AF65-F5344CB8AC3E}">
        <p14:creationId xmlns:p14="http://schemas.microsoft.com/office/powerpoint/2010/main" val="2480320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8390C-C25E-1451-07A7-381ABCA4F8D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07F9F6B-866D-1D52-7697-1145278E551B}"/>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5" name="图表 4">
            <a:extLst>
              <a:ext uri="{FF2B5EF4-FFF2-40B4-BE49-F238E27FC236}">
                <a16:creationId xmlns:a16="http://schemas.microsoft.com/office/drawing/2014/main" id="{40DB34F8-A4B6-3DFA-F1FC-A23A7D654A14}"/>
              </a:ext>
            </a:extLst>
          </p:cNvPr>
          <p:cNvGraphicFramePr>
            <a:graphicFrameLocks/>
          </p:cNvGraphicFramePr>
          <p:nvPr>
            <p:extLst>
              <p:ext uri="{D42A27DB-BD31-4B8C-83A1-F6EECF244321}">
                <p14:modId xmlns:p14="http://schemas.microsoft.com/office/powerpoint/2010/main" val="2032601784"/>
              </p:ext>
            </p:extLst>
          </p:nvPr>
        </p:nvGraphicFramePr>
        <p:xfrm>
          <a:off x="2031203" y="901399"/>
          <a:ext cx="7815165" cy="57925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40228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9D280-FBDE-90CA-D156-A93B79D90FC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A58996A-4655-B1CF-5F62-A6AB5AC80D41}"/>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3" name="图表 2">
            <a:extLst>
              <a:ext uri="{FF2B5EF4-FFF2-40B4-BE49-F238E27FC236}">
                <a16:creationId xmlns:a16="http://schemas.microsoft.com/office/drawing/2014/main" id="{319EC988-AE71-E4B6-817B-132ADC788CC5}"/>
              </a:ext>
            </a:extLst>
          </p:cNvPr>
          <p:cNvGraphicFramePr>
            <a:graphicFrameLocks/>
          </p:cNvGraphicFramePr>
          <p:nvPr>
            <p:extLst>
              <p:ext uri="{D42A27DB-BD31-4B8C-83A1-F6EECF244321}">
                <p14:modId xmlns:p14="http://schemas.microsoft.com/office/powerpoint/2010/main" val="3458906396"/>
              </p:ext>
            </p:extLst>
          </p:nvPr>
        </p:nvGraphicFramePr>
        <p:xfrm>
          <a:off x="1395264" y="901399"/>
          <a:ext cx="9401472" cy="57222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7412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5D25F-ABB5-820B-7A76-154D57E8E46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A3FA4DB-BB0F-2306-421A-A24F3AEEB7AE}"/>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3" name="图表 2">
            <a:extLst>
              <a:ext uri="{FF2B5EF4-FFF2-40B4-BE49-F238E27FC236}">
                <a16:creationId xmlns:a16="http://schemas.microsoft.com/office/drawing/2014/main" id="{F8F8EB9A-5115-D707-1C1D-FA28D638CA91}"/>
              </a:ext>
            </a:extLst>
          </p:cNvPr>
          <p:cNvGraphicFramePr>
            <a:graphicFrameLocks/>
          </p:cNvGraphicFramePr>
          <p:nvPr>
            <p:extLst>
              <p:ext uri="{D42A27DB-BD31-4B8C-83A1-F6EECF244321}">
                <p14:modId xmlns:p14="http://schemas.microsoft.com/office/powerpoint/2010/main" val="252676307"/>
              </p:ext>
            </p:extLst>
          </p:nvPr>
        </p:nvGraphicFramePr>
        <p:xfrm>
          <a:off x="1045299" y="1173774"/>
          <a:ext cx="10101401" cy="53060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740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6F7FD-AF39-5B82-F03B-455192EC3C7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EEE304B-FE46-F918-AA07-814C53C0A9C9}"/>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3" name="图表 2">
            <a:extLst>
              <a:ext uri="{FF2B5EF4-FFF2-40B4-BE49-F238E27FC236}">
                <a16:creationId xmlns:a16="http://schemas.microsoft.com/office/drawing/2014/main" id="{C08124D9-8BF7-850E-F0EB-94D2387450B9}"/>
              </a:ext>
            </a:extLst>
          </p:cNvPr>
          <p:cNvGraphicFramePr>
            <a:graphicFrameLocks/>
          </p:cNvGraphicFramePr>
          <p:nvPr>
            <p:extLst>
              <p:ext uri="{D42A27DB-BD31-4B8C-83A1-F6EECF244321}">
                <p14:modId xmlns:p14="http://schemas.microsoft.com/office/powerpoint/2010/main" val="609968824"/>
              </p:ext>
            </p:extLst>
          </p:nvPr>
        </p:nvGraphicFramePr>
        <p:xfrm>
          <a:off x="1367010" y="1400784"/>
          <a:ext cx="9457980" cy="52723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5842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C2BF0-519F-8893-FA4B-EB75DD1C290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B1BE2C0-98EC-217E-6151-5D35E84F89CB}"/>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3" name="图表 2">
            <a:extLst>
              <a:ext uri="{FF2B5EF4-FFF2-40B4-BE49-F238E27FC236}">
                <a16:creationId xmlns:a16="http://schemas.microsoft.com/office/drawing/2014/main" id="{C490CFFB-D909-F28D-ACA5-FD839E783410}"/>
              </a:ext>
            </a:extLst>
          </p:cNvPr>
          <p:cNvGraphicFramePr>
            <a:graphicFrameLocks/>
          </p:cNvGraphicFramePr>
          <p:nvPr>
            <p:extLst>
              <p:ext uri="{D42A27DB-BD31-4B8C-83A1-F6EECF244321}">
                <p14:modId xmlns:p14="http://schemas.microsoft.com/office/powerpoint/2010/main" val="1814658767"/>
              </p:ext>
            </p:extLst>
          </p:nvPr>
        </p:nvGraphicFramePr>
        <p:xfrm>
          <a:off x="1264924" y="925329"/>
          <a:ext cx="9347724" cy="55544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62783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E3E5E-1917-FFB2-CC8B-98980616675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B0B9A2C-9DA9-1C86-7CD0-6B187D44E04A}"/>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aphicFrame>
        <p:nvGraphicFramePr>
          <p:cNvPr id="3" name="图表 2">
            <a:extLst>
              <a:ext uri="{FF2B5EF4-FFF2-40B4-BE49-F238E27FC236}">
                <a16:creationId xmlns:a16="http://schemas.microsoft.com/office/drawing/2014/main" id="{B363DB71-6E32-D8A5-BBAE-D203E5172198}"/>
              </a:ext>
            </a:extLst>
          </p:cNvPr>
          <p:cNvGraphicFramePr>
            <a:graphicFrameLocks/>
          </p:cNvGraphicFramePr>
          <p:nvPr>
            <p:extLst>
              <p:ext uri="{D42A27DB-BD31-4B8C-83A1-F6EECF244321}">
                <p14:modId xmlns:p14="http://schemas.microsoft.com/office/powerpoint/2010/main" val="339448538"/>
              </p:ext>
            </p:extLst>
          </p:nvPr>
        </p:nvGraphicFramePr>
        <p:xfrm>
          <a:off x="1377321" y="1304706"/>
          <a:ext cx="9437357" cy="51751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96039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DEDA966-1C95-9748-8D63-33A5FF59167F}"/>
              </a:ext>
            </a:extLst>
          </p:cNvPr>
          <p:cNvSpPr/>
          <p:nvPr/>
        </p:nvSpPr>
        <p:spPr>
          <a:xfrm>
            <a:off x="8780526" y="0"/>
            <a:ext cx="3411474" cy="6858000"/>
          </a:xfrm>
          <a:prstGeom prst="rect">
            <a:avLst/>
          </a:prstGeom>
          <a:solidFill>
            <a:srgbClr val="192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192D51"/>
              </a:solidFill>
              <a:effectLst/>
              <a:uLnTx/>
              <a:uFillTx/>
              <a:latin typeface="Arial"/>
              <a:ea typeface="微软雅黑"/>
              <a:cs typeface="+mn-cs"/>
            </a:endParaRPr>
          </a:p>
        </p:txBody>
      </p:sp>
      <p:pic>
        <p:nvPicPr>
          <p:cNvPr id="8" name="图片占位符 7">
            <a:extLst>
              <a:ext uri="{FF2B5EF4-FFF2-40B4-BE49-F238E27FC236}">
                <a16:creationId xmlns:a16="http://schemas.microsoft.com/office/drawing/2014/main" id="{0BA3CA8D-EBD2-6847-9A63-411EA730C670}"/>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20259" r="28044"/>
          <a:stretch/>
        </p:blipFill>
        <p:spPr>
          <a:xfrm>
            <a:off x="6275848" y="0"/>
            <a:ext cx="5441095" cy="6858000"/>
          </a:xfrm>
        </p:spPr>
      </p:pic>
      <p:sp>
        <p:nvSpPr>
          <p:cNvPr id="12" name="Rectangle 11">
            <a:extLst>
              <a:ext uri="{FF2B5EF4-FFF2-40B4-BE49-F238E27FC236}">
                <a16:creationId xmlns:a16="http://schemas.microsoft.com/office/drawing/2014/main" id="{9EC29F79-5B1E-405A-99A3-0FC8442AC3C7}"/>
              </a:ext>
            </a:extLst>
          </p:cNvPr>
          <p:cNvSpPr/>
          <p:nvPr/>
        </p:nvSpPr>
        <p:spPr>
          <a:xfrm>
            <a:off x="6275850" y="0"/>
            <a:ext cx="5441093" cy="6858000"/>
          </a:xfrm>
          <a:prstGeom prst="rect">
            <a:avLst/>
          </a:prstGeom>
          <a:gradFill>
            <a:gsLst>
              <a:gs pos="100000">
                <a:schemeClr val="accent1">
                  <a:alpha val="30000"/>
                </a:schemeClr>
              </a:gs>
              <a:gs pos="0">
                <a:schemeClr val="accent1">
                  <a:alpha val="59771"/>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9" name="文本框 48">
            <a:extLst>
              <a:ext uri="{FF2B5EF4-FFF2-40B4-BE49-F238E27FC236}">
                <a16:creationId xmlns:a16="http://schemas.microsoft.com/office/drawing/2014/main" id="{FC08E76D-A21C-9C45-ABB4-3E0BCDCD1858}"/>
              </a:ext>
            </a:extLst>
          </p:cNvPr>
          <p:cNvSpPr txBox="1"/>
          <p:nvPr/>
        </p:nvSpPr>
        <p:spPr>
          <a:xfrm>
            <a:off x="1296356" y="2771153"/>
            <a:ext cx="3917868"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chemeClr val="bg1"/>
                </a:solidFill>
                <a:effectLst/>
                <a:uLnTx/>
                <a:uFillTx/>
                <a:latin typeface="Arial"/>
                <a:ea typeface="微软雅黑"/>
                <a:cs typeface="+mn-cs"/>
              </a:rPr>
              <a:t>Background</a:t>
            </a:r>
            <a:endParaRPr kumimoji="0" lang="zh-CN" altLang="en-US" sz="48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54" name="文本框 53">
            <a:extLst>
              <a:ext uri="{FF2B5EF4-FFF2-40B4-BE49-F238E27FC236}">
                <a16:creationId xmlns:a16="http://schemas.microsoft.com/office/drawing/2014/main" id="{451C9428-0E01-1644-A61A-8B8C2181E8B9}"/>
              </a:ext>
            </a:extLst>
          </p:cNvPr>
          <p:cNvSpPr txBox="1"/>
          <p:nvPr/>
        </p:nvSpPr>
        <p:spPr>
          <a:xfrm>
            <a:off x="1249216" y="1550205"/>
            <a:ext cx="2091626" cy="1323439"/>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altLang="zh-CN" sz="8000" b="1" dirty="0">
                <a:solidFill>
                  <a:srgbClr val="C1DBF5"/>
                </a:solidFill>
                <a:latin typeface="微软雅黑"/>
                <a:ea typeface="微软雅黑"/>
              </a:rPr>
              <a:t>01</a:t>
            </a:r>
            <a:endParaRPr lang="zh-CN" altLang="en-US" sz="8000" b="1" dirty="0">
              <a:solidFill>
                <a:srgbClr val="C1DBF5"/>
              </a:solidFill>
              <a:latin typeface="微软雅黑"/>
              <a:ea typeface="微软雅黑"/>
            </a:endParaRPr>
          </a:p>
        </p:txBody>
      </p:sp>
      <p:pic>
        <p:nvPicPr>
          <p:cNvPr id="4" name="图片 3">
            <a:extLst>
              <a:ext uri="{FF2B5EF4-FFF2-40B4-BE49-F238E27FC236}">
                <a16:creationId xmlns:a16="http://schemas.microsoft.com/office/drawing/2014/main" id="{E07CE3C4-024E-9A57-C954-EE49BDD79376}"/>
              </a:ext>
            </a:extLst>
          </p:cNvPr>
          <p:cNvPicPr>
            <a:picLocks noChangeAspect="1"/>
          </p:cNvPicPr>
          <p:nvPr/>
        </p:nvPicPr>
        <p:blipFill>
          <a:blip r:embed="rId3">
            <a:alphaModFix amt="11000"/>
          </a:blip>
          <a:stretch>
            <a:fillRect/>
          </a:stretch>
        </p:blipFill>
        <p:spPr>
          <a:xfrm>
            <a:off x="428928" y="1005064"/>
            <a:ext cx="5846920" cy="4504858"/>
          </a:xfrm>
          <a:prstGeom prst="rect">
            <a:avLst/>
          </a:prstGeom>
        </p:spPr>
      </p:pic>
    </p:spTree>
    <p:extLst>
      <p:ext uri="{BB962C8B-B14F-4D97-AF65-F5344CB8AC3E}">
        <p14:creationId xmlns:p14="http://schemas.microsoft.com/office/powerpoint/2010/main" val="2472602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913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5727F-368B-53A9-DD0E-5F641C41873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60967C5-8264-9343-7C93-CA90978D68B2}"/>
              </a:ext>
            </a:extLst>
          </p:cNvPr>
          <p:cNvSpPr txBox="1"/>
          <p:nvPr/>
        </p:nvSpPr>
        <p:spPr>
          <a:xfrm>
            <a:off x="1100602" y="378179"/>
            <a:ext cx="4838184" cy="523220"/>
          </a:xfrm>
          <a:prstGeom prst="rect">
            <a:avLst/>
          </a:prstGeom>
          <a:noFill/>
        </p:spPr>
        <p:txBody>
          <a:bodyPr wrap="none" rtlCol="0">
            <a:spAutoFit/>
          </a:bodyPr>
          <a:lstStyle/>
          <a:p>
            <a:r>
              <a:rPr lang="en-US" altLang="zh-CN" sz="2800" b="1" dirty="0">
                <a:solidFill>
                  <a:schemeClr val="tx1">
                    <a:lumMod val="75000"/>
                    <a:lumOff val="25000"/>
                  </a:schemeClr>
                </a:solidFill>
              </a:rPr>
              <a:t>Overall Model Performance</a:t>
            </a:r>
            <a:endParaRPr lang="zh-CN" altLang="en-US" sz="2800" b="1" dirty="0">
              <a:solidFill>
                <a:schemeClr val="tx1">
                  <a:lumMod val="75000"/>
                  <a:lumOff val="25000"/>
                </a:schemeClr>
              </a:solidFill>
            </a:endParaRPr>
          </a:p>
        </p:txBody>
      </p:sp>
      <p:grpSp>
        <p:nvGrpSpPr>
          <p:cNvPr id="19" name="组合 18">
            <a:extLst>
              <a:ext uri="{FF2B5EF4-FFF2-40B4-BE49-F238E27FC236}">
                <a16:creationId xmlns:a16="http://schemas.microsoft.com/office/drawing/2014/main" id="{84D17B96-17DC-181F-E356-F81C0CE7F2D2}"/>
              </a:ext>
            </a:extLst>
          </p:cNvPr>
          <p:cNvGrpSpPr/>
          <p:nvPr/>
        </p:nvGrpSpPr>
        <p:grpSpPr>
          <a:xfrm>
            <a:off x="1519013" y="861192"/>
            <a:ext cx="9460043" cy="8892408"/>
            <a:chOff x="1519013" y="861192"/>
            <a:chExt cx="9460043" cy="8892408"/>
          </a:xfrm>
        </p:grpSpPr>
        <p:grpSp>
          <p:nvGrpSpPr>
            <p:cNvPr id="16" name="组合 15">
              <a:extLst>
                <a:ext uri="{FF2B5EF4-FFF2-40B4-BE49-F238E27FC236}">
                  <a16:creationId xmlns:a16="http://schemas.microsoft.com/office/drawing/2014/main" id="{94119535-7399-3A9B-D747-4A9A0BFA9392}"/>
                </a:ext>
              </a:extLst>
            </p:cNvPr>
            <p:cNvGrpSpPr/>
            <p:nvPr/>
          </p:nvGrpSpPr>
          <p:grpSpPr>
            <a:xfrm>
              <a:off x="1679486" y="861192"/>
              <a:ext cx="9299570" cy="8892408"/>
              <a:chOff x="1679486" y="861192"/>
              <a:chExt cx="9299570" cy="8892408"/>
            </a:xfrm>
          </p:grpSpPr>
          <p:graphicFrame>
            <p:nvGraphicFramePr>
              <p:cNvPr id="5" name="图表 4">
                <a:extLst>
                  <a:ext uri="{FF2B5EF4-FFF2-40B4-BE49-F238E27FC236}">
                    <a16:creationId xmlns:a16="http://schemas.microsoft.com/office/drawing/2014/main" id="{FDE3B413-DD05-0F5A-342C-99E15AC90ACC}"/>
                  </a:ext>
                </a:extLst>
              </p:cNvPr>
              <p:cNvGraphicFramePr>
                <a:graphicFrameLocks/>
              </p:cNvGraphicFramePr>
              <p:nvPr>
                <p:extLst>
                  <p:ext uri="{D42A27DB-BD31-4B8C-83A1-F6EECF244321}">
                    <p14:modId xmlns:p14="http://schemas.microsoft.com/office/powerpoint/2010/main" val="2489447446"/>
                  </p:ext>
                </p:extLst>
              </p:nvPr>
            </p:nvGraphicFramePr>
            <p:xfrm>
              <a:off x="2031203" y="901400"/>
              <a:ext cx="3907583" cy="28641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图表 2">
                <a:extLst>
                  <a:ext uri="{FF2B5EF4-FFF2-40B4-BE49-F238E27FC236}">
                    <a16:creationId xmlns:a16="http://schemas.microsoft.com/office/drawing/2014/main" id="{A9AB2017-2FB0-A9F0-FE7D-912AD08A70A4}"/>
                  </a:ext>
                </a:extLst>
              </p:cNvPr>
              <p:cNvGraphicFramePr>
                <a:graphicFrameLocks/>
              </p:cNvGraphicFramePr>
              <p:nvPr>
                <p:extLst>
                  <p:ext uri="{D42A27DB-BD31-4B8C-83A1-F6EECF244321}">
                    <p14:modId xmlns:p14="http://schemas.microsoft.com/office/powerpoint/2010/main" val="1233979542"/>
                  </p:ext>
                </p:extLst>
              </p:nvPr>
            </p:nvGraphicFramePr>
            <p:xfrm>
              <a:off x="6372720" y="901399"/>
              <a:ext cx="4278490" cy="26814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图表 3">
                <a:extLst>
                  <a:ext uri="{FF2B5EF4-FFF2-40B4-BE49-F238E27FC236}">
                    <a16:creationId xmlns:a16="http://schemas.microsoft.com/office/drawing/2014/main" id="{B6F9CF66-D019-10AB-F56E-BE3EACF10F17}"/>
                  </a:ext>
                </a:extLst>
              </p:cNvPr>
              <p:cNvGraphicFramePr>
                <a:graphicFrameLocks/>
              </p:cNvGraphicFramePr>
              <p:nvPr>
                <p:extLst>
                  <p:ext uri="{D42A27DB-BD31-4B8C-83A1-F6EECF244321}">
                    <p14:modId xmlns:p14="http://schemas.microsoft.com/office/powerpoint/2010/main" val="2069207820"/>
                  </p:ext>
                </p:extLst>
              </p:nvPr>
            </p:nvGraphicFramePr>
            <p:xfrm>
              <a:off x="1679486" y="3699545"/>
              <a:ext cx="4278490" cy="27802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图表 5">
                <a:extLst>
                  <a:ext uri="{FF2B5EF4-FFF2-40B4-BE49-F238E27FC236}">
                    <a16:creationId xmlns:a16="http://schemas.microsoft.com/office/drawing/2014/main" id="{8E81F622-B284-F591-B26C-B1092CC23481}"/>
                  </a:ext>
                </a:extLst>
              </p:cNvPr>
              <p:cNvGraphicFramePr>
                <a:graphicFrameLocks/>
              </p:cNvGraphicFramePr>
              <p:nvPr>
                <p:extLst>
                  <p:ext uri="{D42A27DB-BD31-4B8C-83A1-F6EECF244321}">
                    <p14:modId xmlns:p14="http://schemas.microsoft.com/office/powerpoint/2010/main" val="1856800625"/>
                  </p:ext>
                </p:extLst>
              </p:nvPr>
            </p:nvGraphicFramePr>
            <p:xfrm>
              <a:off x="6260378" y="3681674"/>
              <a:ext cx="4412609" cy="279814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图表 6">
                <a:extLst>
                  <a:ext uri="{FF2B5EF4-FFF2-40B4-BE49-F238E27FC236}">
                    <a16:creationId xmlns:a16="http://schemas.microsoft.com/office/drawing/2014/main" id="{53B0C94A-85AA-4BB9-29C6-B2C6AB5E1F38}"/>
                  </a:ext>
                </a:extLst>
              </p:cNvPr>
              <p:cNvGraphicFramePr>
                <a:graphicFrameLocks/>
              </p:cNvGraphicFramePr>
              <p:nvPr>
                <p:extLst>
                  <p:ext uri="{D42A27DB-BD31-4B8C-83A1-F6EECF244321}">
                    <p14:modId xmlns:p14="http://schemas.microsoft.com/office/powerpoint/2010/main" val="512591958"/>
                  </p:ext>
                </p:extLst>
              </p:nvPr>
            </p:nvGraphicFramePr>
            <p:xfrm>
              <a:off x="2031203" y="6700655"/>
              <a:ext cx="4054670" cy="27802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图表 7">
                <a:extLst>
                  <a:ext uri="{FF2B5EF4-FFF2-40B4-BE49-F238E27FC236}">
                    <a16:creationId xmlns:a16="http://schemas.microsoft.com/office/drawing/2014/main" id="{6CF9AF11-2CAB-402D-CD94-75BA45042EA0}"/>
                  </a:ext>
                </a:extLst>
              </p:cNvPr>
              <p:cNvGraphicFramePr>
                <a:graphicFrameLocks/>
              </p:cNvGraphicFramePr>
              <p:nvPr>
                <p:extLst>
                  <p:ext uri="{D42A27DB-BD31-4B8C-83A1-F6EECF244321}">
                    <p14:modId xmlns:p14="http://schemas.microsoft.com/office/powerpoint/2010/main" val="1789843236"/>
                  </p:ext>
                </p:extLst>
              </p:nvPr>
            </p:nvGraphicFramePr>
            <p:xfrm>
              <a:off x="6260378" y="6617053"/>
              <a:ext cx="4718678" cy="2947481"/>
            </p:xfrm>
            <a:graphic>
              <a:graphicData uri="http://schemas.openxmlformats.org/drawingml/2006/chart">
                <c:chart xmlns:c="http://schemas.openxmlformats.org/drawingml/2006/chart" xmlns:r="http://schemas.openxmlformats.org/officeDocument/2006/relationships" r:id="rId8"/>
              </a:graphicData>
            </a:graphic>
          </p:graphicFrame>
          <p:cxnSp>
            <p:nvCxnSpPr>
              <p:cNvPr id="9" name="直接连接符 8">
                <a:extLst>
                  <a:ext uri="{FF2B5EF4-FFF2-40B4-BE49-F238E27FC236}">
                    <a16:creationId xmlns:a16="http://schemas.microsoft.com/office/drawing/2014/main" id="{8EA49078-8C96-AFAC-EE63-F23639351CC7}"/>
                  </a:ext>
                </a:extLst>
              </p:cNvPr>
              <p:cNvCxnSpPr>
                <a:cxnSpLocks/>
              </p:cNvCxnSpPr>
              <p:nvPr/>
            </p:nvCxnSpPr>
            <p:spPr>
              <a:xfrm>
                <a:off x="6122354" y="861192"/>
                <a:ext cx="111672" cy="8892408"/>
              </a:xfrm>
              <a:prstGeom prst="line">
                <a:avLst/>
              </a:prstGeom>
            </p:spPr>
            <p:style>
              <a:lnRef idx="3">
                <a:schemeClr val="accent1"/>
              </a:lnRef>
              <a:fillRef idx="0">
                <a:schemeClr val="accent1"/>
              </a:fillRef>
              <a:effectRef idx="2">
                <a:schemeClr val="accent1"/>
              </a:effectRef>
              <a:fontRef idx="minor">
                <a:schemeClr val="tx1"/>
              </a:fontRef>
            </p:style>
          </p:cxnSp>
        </p:grpSp>
        <p:cxnSp>
          <p:nvCxnSpPr>
            <p:cNvPr id="13" name="直接连接符 12">
              <a:extLst>
                <a:ext uri="{FF2B5EF4-FFF2-40B4-BE49-F238E27FC236}">
                  <a16:creationId xmlns:a16="http://schemas.microsoft.com/office/drawing/2014/main" id="{282B01A2-4107-EF60-3B37-A19D85CE72E8}"/>
                </a:ext>
              </a:extLst>
            </p:cNvPr>
            <p:cNvCxnSpPr>
              <a:cxnSpLocks/>
            </p:cNvCxnSpPr>
            <p:nvPr/>
          </p:nvCxnSpPr>
          <p:spPr>
            <a:xfrm flipV="1">
              <a:off x="1519013" y="3719295"/>
              <a:ext cx="9301633" cy="64626"/>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直接连接符 13">
              <a:extLst>
                <a:ext uri="{FF2B5EF4-FFF2-40B4-BE49-F238E27FC236}">
                  <a16:creationId xmlns:a16="http://schemas.microsoft.com/office/drawing/2014/main" id="{88FE50B2-26E8-1634-D50A-4CD96D14C1C4}"/>
                </a:ext>
              </a:extLst>
            </p:cNvPr>
            <p:cNvCxnSpPr>
              <a:cxnSpLocks/>
            </p:cNvCxnSpPr>
            <p:nvPr/>
          </p:nvCxnSpPr>
          <p:spPr>
            <a:xfrm>
              <a:off x="1679486" y="6479821"/>
              <a:ext cx="9141160" cy="19750"/>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40502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420D8-DC96-9813-572D-729AD13D1BED}"/>
            </a:ext>
          </a:extLst>
        </p:cNvPr>
        <p:cNvGrpSpPr/>
        <p:nvPr/>
      </p:nvGrpSpPr>
      <p:grpSpPr>
        <a:xfrm>
          <a:off x="0" y="0"/>
          <a:ext cx="0" cy="0"/>
          <a:chOff x="0" y="0"/>
          <a:chExt cx="0" cy="0"/>
        </a:xfrm>
      </p:grpSpPr>
      <p:sp>
        <p:nvSpPr>
          <p:cNvPr id="17" name="矩形: 圆角 16">
            <a:extLst>
              <a:ext uri="{FF2B5EF4-FFF2-40B4-BE49-F238E27FC236}">
                <a16:creationId xmlns:a16="http://schemas.microsoft.com/office/drawing/2014/main" id="{14D37B51-B57A-3009-87AD-B16816616684}"/>
              </a:ext>
            </a:extLst>
          </p:cNvPr>
          <p:cNvSpPr/>
          <p:nvPr/>
        </p:nvSpPr>
        <p:spPr>
          <a:xfrm>
            <a:off x="4662161" y="2319687"/>
            <a:ext cx="2083350" cy="24159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8185CCF6-5481-57CC-AFF3-FEC1A9CC62B6}"/>
              </a:ext>
            </a:extLst>
          </p:cNvPr>
          <p:cNvSpPr/>
          <p:nvPr/>
        </p:nvSpPr>
        <p:spPr>
          <a:xfrm>
            <a:off x="984500" y="2283227"/>
            <a:ext cx="1710214" cy="238706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834B5DD-8E3B-80BF-57A5-854F8279005B}"/>
              </a:ext>
            </a:extLst>
          </p:cNvPr>
          <p:cNvSpPr txBox="1"/>
          <p:nvPr/>
        </p:nvSpPr>
        <p:spPr>
          <a:xfrm>
            <a:off x="1100602" y="378179"/>
            <a:ext cx="1805302" cy="523220"/>
          </a:xfrm>
          <a:prstGeom prst="rect">
            <a:avLst/>
          </a:prstGeom>
          <a:noFill/>
        </p:spPr>
        <p:txBody>
          <a:bodyPr wrap="none" rtlCol="0">
            <a:spAutoFit/>
          </a:bodyPr>
          <a:lstStyle/>
          <a:p>
            <a:r>
              <a:rPr lang="en-US" altLang="zh-CN" sz="2800" b="1" dirty="0">
                <a:solidFill>
                  <a:schemeClr val="tx1">
                    <a:lumMod val="75000"/>
                    <a:lumOff val="25000"/>
                  </a:schemeClr>
                </a:solidFill>
              </a:rPr>
              <a:t>Next step</a:t>
            </a:r>
            <a:endParaRPr lang="zh-CN" altLang="en-US" sz="2800" b="1" dirty="0">
              <a:solidFill>
                <a:schemeClr val="tx1">
                  <a:lumMod val="75000"/>
                  <a:lumOff val="25000"/>
                </a:schemeClr>
              </a:solidFill>
            </a:endParaRPr>
          </a:p>
        </p:txBody>
      </p:sp>
      <p:sp>
        <p:nvSpPr>
          <p:cNvPr id="4" name="文本框 3">
            <a:extLst>
              <a:ext uri="{FF2B5EF4-FFF2-40B4-BE49-F238E27FC236}">
                <a16:creationId xmlns:a16="http://schemas.microsoft.com/office/drawing/2014/main" id="{7B12F7DA-0389-80F1-4ED9-F35A57E6598F}"/>
              </a:ext>
            </a:extLst>
          </p:cNvPr>
          <p:cNvSpPr txBox="1"/>
          <p:nvPr/>
        </p:nvSpPr>
        <p:spPr>
          <a:xfrm>
            <a:off x="1222834" y="2391766"/>
            <a:ext cx="1249060" cy="369332"/>
          </a:xfrm>
          <a:prstGeom prst="rect">
            <a:avLst/>
          </a:prstGeom>
          <a:noFill/>
        </p:spPr>
        <p:txBody>
          <a:bodyPr wrap="none" rtlCol="0">
            <a:spAutoFit/>
          </a:bodyPr>
          <a:lstStyle/>
          <a:p>
            <a:r>
              <a:rPr lang="en-US" altLang="zh-CN" dirty="0"/>
              <a:t>Property 1</a:t>
            </a:r>
            <a:endParaRPr lang="zh-CN" altLang="en-US" dirty="0"/>
          </a:p>
        </p:txBody>
      </p:sp>
      <p:sp>
        <p:nvSpPr>
          <p:cNvPr id="5" name="文本框 4">
            <a:extLst>
              <a:ext uri="{FF2B5EF4-FFF2-40B4-BE49-F238E27FC236}">
                <a16:creationId xmlns:a16="http://schemas.microsoft.com/office/drawing/2014/main" id="{37D7B41E-889A-4C86-CD80-9A1C725A24ED}"/>
              </a:ext>
            </a:extLst>
          </p:cNvPr>
          <p:cNvSpPr txBox="1"/>
          <p:nvPr/>
        </p:nvSpPr>
        <p:spPr>
          <a:xfrm>
            <a:off x="1222834" y="4168410"/>
            <a:ext cx="1249060" cy="369332"/>
          </a:xfrm>
          <a:prstGeom prst="rect">
            <a:avLst/>
          </a:prstGeom>
          <a:noFill/>
        </p:spPr>
        <p:txBody>
          <a:bodyPr wrap="none" rtlCol="0">
            <a:spAutoFit/>
          </a:bodyPr>
          <a:lstStyle/>
          <a:p>
            <a:r>
              <a:rPr lang="en-US" altLang="zh-CN" dirty="0"/>
              <a:t>Property 2</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3B0CB50-906A-F852-496A-9DD6A39F566B}"/>
                  </a:ext>
                </a:extLst>
              </p:cNvPr>
              <p:cNvSpPr txBox="1"/>
              <p:nvPr/>
            </p:nvSpPr>
            <p:spPr>
              <a:xfrm rot="5400000">
                <a:off x="1373551" y="2952612"/>
                <a:ext cx="1088689"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7200" i="1" smtClean="0">
                          <a:latin typeface="Cambria Math" panose="02040503050406030204" pitchFamily="18" charset="0"/>
                        </a:rPr>
                        <m:t>∝</m:t>
                      </m:r>
                    </m:oMath>
                  </m:oMathPara>
                </a14:m>
                <a:endParaRPr lang="zh-CN" altLang="en-US" sz="7200" dirty="0"/>
              </a:p>
            </p:txBody>
          </p:sp>
        </mc:Choice>
        <mc:Fallback xmlns="">
          <p:sp>
            <p:nvSpPr>
              <p:cNvPr id="6" name="文本框 5">
                <a:extLst>
                  <a:ext uri="{FF2B5EF4-FFF2-40B4-BE49-F238E27FC236}">
                    <a16:creationId xmlns:a16="http://schemas.microsoft.com/office/drawing/2014/main" id="{63B0CB50-906A-F852-496A-9DD6A39F566B}"/>
                  </a:ext>
                </a:extLst>
              </p:cNvPr>
              <p:cNvSpPr txBox="1">
                <a:spLocks noRot="1" noChangeAspect="1" noMove="1" noResize="1" noEditPoints="1" noAdjustHandles="1" noChangeArrowheads="1" noChangeShapeType="1" noTextEdit="1"/>
              </p:cNvSpPr>
              <p:nvPr/>
            </p:nvSpPr>
            <p:spPr>
              <a:xfrm rot="5400000">
                <a:off x="1373551" y="2952612"/>
                <a:ext cx="1088689" cy="1107996"/>
              </a:xfrm>
              <a:prstGeom prst="rect">
                <a:avLst/>
              </a:prstGeom>
              <a:blipFill>
                <a:blip r:embed="rId3"/>
                <a:stretch>
                  <a:fillRect/>
                </a:stretch>
              </a:blipFill>
            </p:spPr>
            <p:txBody>
              <a:bodyPr/>
              <a:lstStyle/>
              <a:p>
                <a:r>
                  <a:rPr lang="zh-CN" altLang="en-US">
                    <a:noFill/>
                  </a:rPr>
                  <a:t> </a:t>
                </a:r>
              </a:p>
            </p:txBody>
          </p:sp>
        </mc:Fallback>
      </mc:AlternateContent>
      <p:sp>
        <p:nvSpPr>
          <p:cNvPr id="7" name="箭头: 右 6">
            <a:extLst>
              <a:ext uri="{FF2B5EF4-FFF2-40B4-BE49-F238E27FC236}">
                <a16:creationId xmlns:a16="http://schemas.microsoft.com/office/drawing/2014/main" id="{A89900CE-4801-CE0B-98F8-601ABDB6559F}"/>
              </a:ext>
            </a:extLst>
          </p:cNvPr>
          <p:cNvSpPr/>
          <p:nvPr/>
        </p:nvSpPr>
        <p:spPr>
          <a:xfrm>
            <a:off x="2713399" y="3282215"/>
            <a:ext cx="1805302" cy="44096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D8D8FED-6077-E445-4B56-99E10CC9F234}"/>
                  </a:ext>
                </a:extLst>
              </p:cNvPr>
              <p:cNvSpPr txBox="1"/>
              <p:nvPr/>
            </p:nvSpPr>
            <p:spPr>
              <a:xfrm>
                <a:off x="2694714" y="2400039"/>
                <a:ext cx="60976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𝑀𝑊</m:t>
                          </m:r>
                          <m:r>
                            <a:rPr lang="en-US" altLang="zh-CN" b="0" i="1" smtClean="0">
                              <a:latin typeface="Cambria Math" panose="02040503050406030204" pitchFamily="18" charset="0"/>
                            </a:rPr>
                            <m:t>,……</m:t>
                          </m:r>
                        </m:e>
                      </m:d>
                    </m:oMath>
                  </m:oMathPara>
                </a14:m>
                <a:endParaRPr lang="zh-CN" altLang="en-US" dirty="0"/>
              </a:p>
            </p:txBody>
          </p:sp>
        </mc:Choice>
        <mc:Fallback xmlns="">
          <p:sp>
            <p:nvSpPr>
              <p:cNvPr id="9" name="文本框 8">
                <a:extLst>
                  <a:ext uri="{FF2B5EF4-FFF2-40B4-BE49-F238E27FC236}">
                    <a16:creationId xmlns:a16="http://schemas.microsoft.com/office/drawing/2014/main" id="{9D8D8FED-6077-E445-4B56-99E10CC9F234}"/>
                  </a:ext>
                </a:extLst>
              </p:cNvPr>
              <p:cNvSpPr txBox="1">
                <a:spLocks noRot="1" noChangeAspect="1" noMove="1" noResize="1" noEditPoints="1" noAdjustHandles="1" noChangeArrowheads="1" noChangeShapeType="1" noTextEdit="1"/>
              </p:cNvSpPr>
              <p:nvPr/>
            </p:nvSpPr>
            <p:spPr>
              <a:xfrm>
                <a:off x="2694714" y="2400039"/>
                <a:ext cx="6097604" cy="369332"/>
              </a:xfrm>
              <a:prstGeom prst="rect">
                <a:avLst/>
              </a:prstGeom>
              <a:blipFill>
                <a:blip r:embed="rId4"/>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7D353D7-2773-20B3-A2EA-E6BD143CEC96}"/>
                  </a:ext>
                </a:extLst>
              </p:cNvPr>
              <p:cNvSpPr txBox="1"/>
              <p:nvPr/>
            </p:nvSpPr>
            <p:spPr>
              <a:xfrm>
                <a:off x="2713399" y="4180651"/>
                <a:ext cx="60976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𝑀𝑊</m:t>
                          </m:r>
                          <m:r>
                            <a:rPr lang="en-US" altLang="zh-CN" b="0" i="1" smtClean="0">
                              <a:latin typeface="Cambria Math" panose="02040503050406030204" pitchFamily="18" charset="0"/>
                            </a:rPr>
                            <m:t>,……</m:t>
                          </m:r>
                        </m:e>
                      </m:d>
                    </m:oMath>
                  </m:oMathPara>
                </a14:m>
                <a:endParaRPr lang="zh-CN" altLang="en-US" dirty="0"/>
              </a:p>
            </p:txBody>
          </p:sp>
        </mc:Choice>
        <mc:Fallback xmlns="">
          <p:sp>
            <p:nvSpPr>
              <p:cNvPr id="10" name="文本框 9">
                <a:extLst>
                  <a:ext uri="{FF2B5EF4-FFF2-40B4-BE49-F238E27FC236}">
                    <a16:creationId xmlns:a16="http://schemas.microsoft.com/office/drawing/2014/main" id="{17D353D7-2773-20B3-A2EA-E6BD143CEC96}"/>
                  </a:ext>
                </a:extLst>
              </p:cNvPr>
              <p:cNvSpPr txBox="1">
                <a:spLocks noRot="1" noChangeAspect="1" noMove="1" noResize="1" noEditPoints="1" noAdjustHandles="1" noChangeArrowheads="1" noChangeShapeType="1" noTextEdit="1"/>
              </p:cNvSpPr>
              <p:nvPr/>
            </p:nvSpPr>
            <p:spPr>
              <a:xfrm>
                <a:off x="2713399" y="4180651"/>
                <a:ext cx="6097604" cy="369332"/>
              </a:xfrm>
              <a:prstGeom prst="rect">
                <a:avLst/>
              </a:prstGeom>
              <a:blipFill>
                <a:blip r:embed="rId5"/>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3AA744C-E947-1EC7-BDB7-EB4E4BB73C91}"/>
                  </a:ext>
                </a:extLst>
              </p:cNvPr>
              <p:cNvSpPr txBox="1"/>
              <p:nvPr/>
            </p:nvSpPr>
            <p:spPr>
              <a:xfrm rot="5400000">
                <a:off x="5173733" y="2997988"/>
                <a:ext cx="1088689"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7200" i="1" smtClean="0">
                          <a:latin typeface="Cambria Math" panose="02040503050406030204" pitchFamily="18" charset="0"/>
                        </a:rPr>
                        <m:t>∝</m:t>
                      </m:r>
                    </m:oMath>
                  </m:oMathPara>
                </a14:m>
                <a:endParaRPr lang="zh-CN" altLang="en-US" sz="7200" dirty="0"/>
              </a:p>
            </p:txBody>
          </p:sp>
        </mc:Choice>
        <mc:Fallback xmlns="">
          <p:sp>
            <p:nvSpPr>
              <p:cNvPr id="11" name="文本框 10">
                <a:extLst>
                  <a:ext uri="{FF2B5EF4-FFF2-40B4-BE49-F238E27FC236}">
                    <a16:creationId xmlns:a16="http://schemas.microsoft.com/office/drawing/2014/main" id="{13AA744C-E947-1EC7-BDB7-EB4E4BB73C91}"/>
                  </a:ext>
                </a:extLst>
              </p:cNvPr>
              <p:cNvSpPr txBox="1">
                <a:spLocks noRot="1" noChangeAspect="1" noMove="1" noResize="1" noEditPoints="1" noAdjustHandles="1" noChangeArrowheads="1" noChangeShapeType="1" noTextEdit="1"/>
              </p:cNvSpPr>
              <p:nvPr/>
            </p:nvSpPr>
            <p:spPr>
              <a:xfrm rot="5400000">
                <a:off x="5173733" y="2997988"/>
                <a:ext cx="1088689" cy="1107996"/>
              </a:xfrm>
              <a:prstGeom prst="rect">
                <a:avLst/>
              </a:prstGeom>
              <a:blipFill>
                <a:blip r:embed="rId6"/>
                <a:stretch>
                  <a:fillRect/>
                </a:stretch>
              </a:blipFill>
            </p:spPr>
            <p:txBody>
              <a:bodyPr/>
              <a:lstStyle/>
              <a:p>
                <a:r>
                  <a:rPr lang="zh-CN" altLang="en-US">
                    <a:noFill/>
                  </a:rPr>
                  <a:t> </a:t>
                </a:r>
              </a:p>
            </p:txBody>
          </p:sp>
        </mc:Fallback>
      </mc:AlternateContent>
      <p:sp>
        <p:nvSpPr>
          <p:cNvPr id="12" name="箭头: 右 11">
            <a:extLst>
              <a:ext uri="{FF2B5EF4-FFF2-40B4-BE49-F238E27FC236}">
                <a16:creationId xmlns:a16="http://schemas.microsoft.com/office/drawing/2014/main" id="{A773CD44-E5ED-B0AA-A2F2-439D3AA1ED71}"/>
              </a:ext>
            </a:extLst>
          </p:cNvPr>
          <p:cNvSpPr/>
          <p:nvPr/>
        </p:nvSpPr>
        <p:spPr>
          <a:xfrm>
            <a:off x="6987016" y="3301125"/>
            <a:ext cx="1805302" cy="44096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B90EF3E-7A0C-29A4-7503-C04EC8CADEF2}"/>
                  </a:ext>
                </a:extLst>
              </p:cNvPr>
              <p:cNvSpPr txBox="1"/>
              <p:nvPr/>
            </p:nvSpPr>
            <p:spPr>
              <a:xfrm>
                <a:off x="8188456" y="3301742"/>
                <a:ext cx="384436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1 2</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𝑀𝑊</m:t>
                          </m:r>
                          <m:r>
                            <a:rPr lang="en-US" altLang="zh-CN" b="0" i="1" smtClean="0">
                              <a:latin typeface="Cambria Math" panose="02040503050406030204" pitchFamily="18" charset="0"/>
                            </a:rPr>
                            <m:t>,……</m:t>
                          </m:r>
                        </m:e>
                      </m:d>
                    </m:oMath>
                  </m:oMathPara>
                </a14:m>
                <a:endParaRPr lang="zh-CN" altLang="en-US" dirty="0"/>
              </a:p>
            </p:txBody>
          </p:sp>
        </mc:Choice>
        <mc:Fallback xmlns="">
          <p:sp>
            <p:nvSpPr>
              <p:cNvPr id="13" name="文本框 12">
                <a:extLst>
                  <a:ext uri="{FF2B5EF4-FFF2-40B4-BE49-F238E27FC236}">
                    <a16:creationId xmlns:a16="http://schemas.microsoft.com/office/drawing/2014/main" id="{7B90EF3E-7A0C-29A4-7503-C04EC8CADEF2}"/>
                  </a:ext>
                </a:extLst>
              </p:cNvPr>
              <p:cNvSpPr txBox="1">
                <a:spLocks noRot="1" noChangeAspect="1" noMove="1" noResize="1" noEditPoints="1" noAdjustHandles="1" noChangeArrowheads="1" noChangeShapeType="1" noTextEdit="1"/>
              </p:cNvSpPr>
              <p:nvPr/>
            </p:nvSpPr>
            <p:spPr>
              <a:xfrm>
                <a:off x="8188456" y="3301742"/>
                <a:ext cx="3844367" cy="369332"/>
              </a:xfrm>
              <a:prstGeom prst="rect">
                <a:avLst/>
              </a:prstGeom>
              <a:blipFill>
                <a:blip r:embed="rId7"/>
                <a:stretch>
                  <a:fillRect b="-15000"/>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24FF1A9-DBF3-01B6-EF55-BC50A84ADD2E}"/>
              </a:ext>
            </a:extLst>
          </p:cNvPr>
          <p:cNvSpPr txBox="1"/>
          <p:nvPr/>
        </p:nvSpPr>
        <p:spPr>
          <a:xfrm>
            <a:off x="4662161" y="1169120"/>
            <a:ext cx="2236510" cy="369332"/>
          </a:xfrm>
          <a:prstGeom prst="rect">
            <a:avLst/>
          </a:prstGeom>
          <a:noFill/>
        </p:spPr>
        <p:txBody>
          <a:bodyPr wrap="none" rtlCol="0">
            <a:spAutoFit/>
          </a:bodyPr>
          <a:lstStyle/>
          <a:p>
            <a:r>
              <a:rPr lang="en-US" altLang="zh-CN" dirty="0"/>
              <a:t>Experimental data 1</a:t>
            </a:r>
            <a:endParaRPr lang="zh-CN" altLang="en-US" dirty="0"/>
          </a:p>
        </p:txBody>
      </p:sp>
      <p:sp>
        <p:nvSpPr>
          <p:cNvPr id="15" name="文本框 14">
            <a:extLst>
              <a:ext uri="{FF2B5EF4-FFF2-40B4-BE49-F238E27FC236}">
                <a16:creationId xmlns:a16="http://schemas.microsoft.com/office/drawing/2014/main" id="{2963013D-A66D-839F-7005-AAA97878723C}"/>
              </a:ext>
            </a:extLst>
          </p:cNvPr>
          <p:cNvSpPr txBox="1"/>
          <p:nvPr/>
        </p:nvSpPr>
        <p:spPr>
          <a:xfrm>
            <a:off x="4662161" y="5507611"/>
            <a:ext cx="2236510" cy="369332"/>
          </a:xfrm>
          <a:prstGeom prst="rect">
            <a:avLst/>
          </a:prstGeom>
          <a:noFill/>
        </p:spPr>
        <p:txBody>
          <a:bodyPr wrap="none" rtlCol="0">
            <a:spAutoFit/>
          </a:bodyPr>
          <a:lstStyle/>
          <a:p>
            <a:r>
              <a:rPr lang="en-US" altLang="zh-CN" dirty="0"/>
              <a:t>Experimental data 2</a:t>
            </a:r>
            <a:endParaRPr lang="zh-CN" altLang="en-US" dirty="0"/>
          </a:p>
        </p:txBody>
      </p:sp>
      <p:sp>
        <p:nvSpPr>
          <p:cNvPr id="18" name="箭头: 下 17">
            <a:extLst>
              <a:ext uri="{FF2B5EF4-FFF2-40B4-BE49-F238E27FC236}">
                <a16:creationId xmlns:a16="http://schemas.microsoft.com/office/drawing/2014/main" id="{D51C235B-B769-8934-ED3B-C3ED547F3864}"/>
              </a:ext>
            </a:extLst>
          </p:cNvPr>
          <p:cNvSpPr/>
          <p:nvPr/>
        </p:nvSpPr>
        <p:spPr>
          <a:xfrm>
            <a:off x="5443532" y="1475026"/>
            <a:ext cx="336884" cy="67847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上 18">
            <a:extLst>
              <a:ext uri="{FF2B5EF4-FFF2-40B4-BE49-F238E27FC236}">
                <a16:creationId xmlns:a16="http://schemas.microsoft.com/office/drawing/2014/main" id="{2A4345A5-AB40-1D18-45DB-B5B81DCED223}"/>
              </a:ext>
            </a:extLst>
          </p:cNvPr>
          <p:cNvSpPr/>
          <p:nvPr/>
        </p:nvSpPr>
        <p:spPr>
          <a:xfrm>
            <a:off x="5500561" y="4735628"/>
            <a:ext cx="402933" cy="811896"/>
          </a:xfrm>
          <a:prstGeom prst="up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29B6D27-E88D-F9FA-DE6A-14CB19070AE3}"/>
              </a:ext>
            </a:extLst>
          </p:cNvPr>
          <p:cNvSpPr/>
          <p:nvPr/>
        </p:nvSpPr>
        <p:spPr>
          <a:xfrm>
            <a:off x="6898670" y="1343191"/>
            <a:ext cx="6097603" cy="15145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CBE84E4-B995-9E99-6961-D0DB03D2DB9F}"/>
              </a:ext>
            </a:extLst>
          </p:cNvPr>
          <p:cNvSpPr/>
          <p:nvPr/>
        </p:nvSpPr>
        <p:spPr>
          <a:xfrm>
            <a:off x="6898671" y="5547524"/>
            <a:ext cx="6097602" cy="2302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23EC102F-ED1C-916E-3A23-ADFD74FD0A5E}"/>
              </a:ext>
            </a:extLst>
          </p:cNvPr>
          <p:cNvSpPr/>
          <p:nvPr/>
        </p:nvSpPr>
        <p:spPr>
          <a:xfrm>
            <a:off x="12734226" y="1494644"/>
            <a:ext cx="336884" cy="82504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B4669809-32CD-8751-C6FD-F2C25B052F68}"/>
              </a:ext>
            </a:extLst>
          </p:cNvPr>
          <p:cNvSpPr/>
          <p:nvPr/>
        </p:nvSpPr>
        <p:spPr>
          <a:xfrm rot="10800000">
            <a:off x="12746020" y="4873334"/>
            <a:ext cx="336884" cy="82504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1EE0E7B4-5D3E-0789-1372-83950274A35A}"/>
              </a:ext>
            </a:extLst>
          </p:cNvPr>
          <p:cNvPicPr>
            <a:picLocks/>
          </p:cNvPicPr>
          <p:nvPr/>
        </p:nvPicPr>
        <p:blipFill>
          <a:blip r:embed="rId8"/>
          <a:srcRect t="1057" r="2790"/>
          <a:stretch>
            <a:fillRect/>
          </a:stretch>
        </p:blipFill>
        <p:spPr>
          <a:xfrm>
            <a:off x="222820" y="1343191"/>
            <a:ext cx="2471894" cy="678470"/>
          </a:xfrm>
          <a:prstGeom prst="roundRect">
            <a:avLst/>
          </a:prstGeom>
        </p:spPr>
      </p:pic>
      <p:pic>
        <p:nvPicPr>
          <p:cNvPr id="27" name="图片 26">
            <a:extLst>
              <a:ext uri="{FF2B5EF4-FFF2-40B4-BE49-F238E27FC236}">
                <a16:creationId xmlns:a16="http://schemas.microsoft.com/office/drawing/2014/main" id="{13D89D83-1D29-0249-CA3B-E8D78EB56F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78239" y="4945108"/>
            <a:ext cx="2227145" cy="1665232"/>
          </a:xfrm>
          <a:prstGeom prst="rect">
            <a:avLst/>
          </a:prstGeom>
        </p:spPr>
      </p:pic>
      <p:pic>
        <p:nvPicPr>
          <p:cNvPr id="28" name="图片 27">
            <a:extLst>
              <a:ext uri="{FF2B5EF4-FFF2-40B4-BE49-F238E27FC236}">
                <a16:creationId xmlns:a16="http://schemas.microsoft.com/office/drawing/2014/main" id="{475D44FC-4E1B-0D1F-B1E5-89C49425584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65376" y="799947"/>
            <a:ext cx="2227145" cy="1665232"/>
          </a:xfrm>
          <a:prstGeom prst="rect">
            <a:avLst/>
          </a:prstGeom>
        </p:spPr>
      </p:pic>
      <p:pic>
        <p:nvPicPr>
          <p:cNvPr id="31" name="图片 30">
            <a:extLst>
              <a:ext uri="{FF2B5EF4-FFF2-40B4-BE49-F238E27FC236}">
                <a16:creationId xmlns:a16="http://schemas.microsoft.com/office/drawing/2014/main" id="{66DE84B9-9D85-1414-F650-4806FE2025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07500" y="2344015"/>
            <a:ext cx="3777468" cy="2415941"/>
          </a:xfrm>
          <a:prstGeom prst="rect">
            <a:avLst/>
          </a:prstGeom>
        </p:spPr>
      </p:pic>
    </p:spTree>
    <p:extLst>
      <p:ext uri="{BB962C8B-B14F-4D97-AF65-F5344CB8AC3E}">
        <p14:creationId xmlns:p14="http://schemas.microsoft.com/office/powerpoint/2010/main" val="2897409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FA07760D-A814-41D4-B146-00DCE0DBF245}"/>
              </a:ext>
            </a:extLst>
          </p:cNvPr>
          <p:cNvSpPr/>
          <p:nvPr/>
        </p:nvSpPr>
        <p:spPr>
          <a:xfrm>
            <a:off x="0" y="-10750"/>
            <a:ext cx="5221833" cy="686875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DAAA8EE3-861B-4416-855D-CAB2183A4231}"/>
              </a:ext>
            </a:extLst>
          </p:cNvPr>
          <p:cNvSpPr/>
          <p:nvPr/>
        </p:nvSpPr>
        <p:spPr>
          <a:xfrm>
            <a:off x="6509741" y="2245187"/>
            <a:ext cx="5038697" cy="1107996"/>
          </a:xfrm>
          <a:prstGeom prst="rect">
            <a:avLst/>
          </a:prstGeom>
          <a:noFill/>
        </p:spPr>
        <p:txBody>
          <a:bodyPr wrap="square" lIns="0" tIns="0" rIns="0" bIns="0" rtlCol="0">
            <a:spAutoFit/>
          </a:bodyPr>
          <a:lstStyle/>
          <a:p>
            <a:pPr marL="0" marR="0" lvl="0" indent="0" defTabSz="914400" rtl="0" eaLnBrk="1" fontAlgn="auto" latinLnBrk="0" hangingPunct="0">
              <a:lnSpc>
                <a:spcPct val="100000"/>
              </a:lnSpc>
              <a:spcBef>
                <a:spcPts val="0"/>
              </a:spcBef>
              <a:spcAft>
                <a:spcPts val="0"/>
              </a:spcAft>
              <a:buClrTx/>
              <a:buSzTx/>
              <a:buFontTx/>
              <a:buNone/>
              <a:tabLst/>
              <a:defRPr/>
            </a:pPr>
            <a:r>
              <a:rPr lang="en-US" altLang="zh-CN" sz="7200" b="1" dirty="0">
                <a:solidFill>
                  <a:srgbClr val="003F87"/>
                </a:solidFill>
                <a:latin typeface="微软雅黑" panose="020B0503020204020204" pitchFamily="34" charset="-122"/>
                <a:ea typeface="微软雅黑" panose="020B0503020204020204" pitchFamily="34" charset="-122"/>
                <a:cs typeface="+mn-ea"/>
                <a:sym typeface="+mn-lt"/>
              </a:rPr>
              <a:t>Thank you</a:t>
            </a:r>
            <a:endParaRPr kumimoji="0" lang="zh-CN" altLang="en-US" sz="7200" b="1" i="0" u="none" strike="noStrike" kern="1200" cap="none" spc="0" normalizeH="0" baseline="0" noProof="0" dirty="0">
              <a:ln>
                <a:noFill/>
              </a:ln>
              <a:solidFill>
                <a:srgbClr val="003F87"/>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矩形 19">
            <a:extLst>
              <a:ext uri="{FF2B5EF4-FFF2-40B4-BE49-F238E27FC236}">
                <a16:creationId xmlns:a16="http://schemas.microsoft.com/office/drawing/2014/main" id="{0B9516C6-5C9B-4216-8F59-F51D8CEB44D3}"/>
              </a:ext>
            </a:extLst>
          </p:cNvPr>
          <p:cNvSpPr/>
          <p:nvPr/>
        </p:nvSpPr>
        <p:spPr>
          <a:xfrm>
            <a:off x="781203" y="3429000"/>
            <a:ext cx="5221833" cy="1922051"/>
          </a:xfrm>
          <a:prstGeom prst="rect">
            <a:avLst/>
          </a:prstGeom>
          <a:gradFill flip="none" rotWithShape="1">
            <a:gsLst>
              <a:gs pos="36000">
                <a:srgbClr val="FAF6F3">
                  <a:alpha val="0"/>
                </a:srgbClr>
              </a:gs>
              <a:gs pos="82000">
                <a:srgbClr val="003F87"/>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AAE21F01-1096-4BCF-81F2-57C86C635215}"/>
              </a:ext>
            </a:extLst>
          </p:cNvPr>
          <p:cNvSpPr txBox="1"/>
          <p:nvPr/>
        </p:nvSpPr>
        <p:spPr>
          <a:xfrm>
            <a:off x="6509741" y="4738077"/>
            <a:ext cx="3462032"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presenter</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rPr>
              <a:t>：</a:t>
            </a:r>
            <a:r>
              <a:rPr lang="en-US" altLang="zh-CN"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Shuai Zhang</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1" name="组合 30">
            <a:extLst>
              <a:ext uri="{FF2B5EF4-FFF2-40B4-BE49-F238E27FC236}">
                <a16:creationId xmlns:a16="http://schemas.microsoft.com/office/drawing/2014/main" id="{4DF03D79-DF9B-469E-9FD1-22CCDC013618}"/>
              </a:ext>
            </a:extLst>
          </p:cNvPr>
          <p:cNvGrpSpPr/>
          <p:nvPr/>
        </p:nvGrpSpPr>
        <p:grpSpPr>
          <a:xfrm flipH="1">
            <a:off x="384175" y="322789"/>
            <a:ext cx="408400" cy="215985"/>
            <a:chOff x="11612874" y="6342589"/>
            <a:chExt cx="252000" cy="215985"/>
          </a:xfrm>
        </p:grpSpPr>
        <p:cxnSp>
          <p:nvCxnSpPr>
            <p:cNvPr id="32" name="直接连接符 31">
              <a:extLst>
                <a:ext uri="{FF2B5EF4-FFF2-40B4-BE49-F238E27FC236}">
                  <a16:creationId xmlns:a16="http://schemas.microsoft.com/office/drawing/2014/main" id="{FA74E923-8BFC-479E-949B-0F749253482F}"/>
                </a:ext>
              </a:extLst>
            </p:cNvPr>
            <p:cNvCxnSpPr/>
            <p:nvPr/>
          </p:nvCxnSpPr>
          <p:spPr>
            <a:xfrm>
              <a:off x="11666008" y="6342589"/>
              <a:ext cx="198866" cy="0"/>
            </a:xfrm>
            <a:prstGeom prst="line">
              <a:avLst/>
            </a:prstGeom>
            <a:ln w="31750" cap="rnd">
              <a:solidFill>
                <a:srgbClr val="FAF6F3"/>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30B28EC-4F68-4D51-92E0-B95CEFDFD1CA}"/>
                </a:ext>
              </a:extLst>
            </p:cNvPr>
            <p:cNvCxnSpPr/>
            <p:nvPr/>
          </p:nvCxnSpPr>
          <p:spPr>
            <a:xfrm>
              <a:off x="11612874" y="6450582"/>
              <a:ext cx="252000" cy="0"/>
            </a:xfrm>
            <a:prstGeom prst="line">
              <a:avLst/>
            </a:prstGeom>
            <a:ln w="31750" cap="rnd">
              <a:solidFill>
                <a:srgbClr val="FAF6F3"/>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E09BC4D-3699-4D47-B10B-FD08ECE5E638}"/>
                </a:ext>
              </a:extLst>
            </p:cNvPr>
            <p:cNvCxnSpPr/>
            <p:nvPr/>
          </p:nvCxnSpPr>
          <p:spPr>
            <a:xfrm>
              <a:off x="11755904" y="6558574"/>
              <a:ext cx="108970" cy="0"/>
            </a:xfrm>
            <a:prstGeom prst="line">
              <a:avLst/>
            </a:prstGeom>
            <a:ln w="31750" cap="rnd">
              <a:solidFill>
                <a:srgbClr val="FAF6F3"/>
              </a:solidFill>
            </a:ln>
          </p:spPr>
          <p:style>
            <a:lnRef idx="1">
              <a:schemeClr val="accent1"/>
            </a:lnRef>
            <a:fillRef idx="0">
              <a:schemeClr val="accent1"/>
            </a:fillRef>
            <a:effectRef idx="0">
              <a:schemeClr val="accent1"/>
            </a:effectRef>
            <a:fontRef idx="minor">
              <a:schemeClr val="tx1"/>
            </a:fontRef>
          </p:style>
        </p:cxnSp>
      </p:grpSp>
      <p:sp>
        <p:nvSpPr>
          <p:cNvPr id="35" name="矩形 34">
            <a:extLst>
              <a:ext uri="{FF2B5EF4-FFF2-40B4-BE49-F238E27FC236}">
                <a16:creationId xmlns:a16="http://schemas.microsoft.com/office/drawing/2014/main" id="{E6BA3A8C-7745-4BEB-89C8-2617F70DA779}"/>
              </a:ext>
            </a:extLst>
          </p:cNvPr>
          <p:cNvSpPr/>
          <p:nvPr/>
        </p:nvSpPr>
        <p:spPr>
          <a:xfrm>
            <a:off x="11195050" y="5880802"/>
            <a:ext cx="996950" cy="476124"/>
          </a:xfrm>
          <a:prstGeom prst="rect">
            <a:avLst/>
          </a:prstGeom>
          <a:gradFill flip="none" rotWithShape="1">
            <a:gsLst>
              <a:gs pos="36000">
                <a:srgbClr val="FAF6F3"/>
              </a:gs>
              <a:gs pos="82000">
                <a:srgbClr val="003F87"/>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8" name="图片 37">
            <a:extLst>
              <a:ext uri="{FF2B5EF4-FFF2-40B4-BE49-F238E27FC236}">
                <a16:creationId xmlns:a16="http://schemas.microsoft.com/office/drawing/2014/main" id="{0AE89FAE-573B-44CC-9249-BBE1AAF93BCF}"/>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83000"/>
                    </a14:imgEffect>
                  </a14:imgLayer>
                </a14:imgProps>
              </a:ext>
              <a:ext uri="{28A0092B-C50C-407E-A947-70E740481C1C}">
                <a14:useLocalDpi xmlns:a14="http://schemas.microsoft.com/office/drawing/2010/main" val="0"/>
              </a:ext>
            </a:extLst>
          </a:blip>
          <a:srcRect l="9132" t="-216" r="16784" b="216"/>
          <a:stretch/>
        </p:blipFill>
        <p:spPr>
          <a:xfrm>
            <a:off x="-1" y="1154059"/>
            <a:ext cx="5871661" cy="3950152"/>
          </a:xfrm>
          <a:prstGeom prst="rect">
            <a:avLst/>
          </a:prstGeom>
        </p:spPr>
      </p:pic>
      <p:pic>
        <p:nvPicPr>
          <p:cNvPr id="27" name="图片 26">
            <a:extLst>
              <a:ext uri="{FF2B5EF4-FFF2-40B4-BE49-F238E27FC236}">
                <a16:creationId xmlns:a16="http://schemas.microsoft.com/office/drawing/2014/main" id="{C2647953-5EF3-46FA-82C9-11DB22BF65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281161" y="222082"/>
            <a:ext cx="2650118" cy="584967"/>
          </a:xfrm>
          <a:prstGeom prst="rect">
            <a:avLst/>
          </a:prstGeom>
        </p:spPr>
      </p:pic>
      <p:sp>
        <p:nvSpPr>
          <p:cNvPr id="22" name="文本框 21">
            <a:extLst>
              <a:ext uri="{FF2B5EF4-FFF2-40B4-BE49-F238E27FC236}">
                <a16:creationId xmlns:a16="http://schemas.microsoft.com/office/drawing/2014/main" id="{47F55DEB-B0CA-D03D-2A7D-8C3178918F0F}"/>
              </a:ext>
            </a:extLst>
          </p:cNvPr>
          <p:cNvSpPr txBox="1"/>
          <p:nvPr/>
        </p:nvSpPr>
        <p:spPr>
          <a:xfrm>
            <a:off x="6509741" y="5188217"/>
            <a:ext cx="2287424" cy="400110"/>
          </a:xfrm>
          <a:prstGeom prst="rect">
            <a:avLst/>
          </a:prstGeom>
          <a:noFill/>
        </p:spPr>
        <p:txBody>
          <a:bodyPr wrap="square">
            <a:spAutoFit/>
          </a:bodyPr>
          <a:lstStyle/>
          <a:p>
            <a:pPr>
              <a:defRPr/>
            </a:pP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2025</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年</a:t>
            </a: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11</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月</a:t>
            </a: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27</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日</a:t>
            </a:r>
            <a:endPar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7100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B2A4D-CC4B-58D8-0F4C-978D6C1012C2}"/>
            </a:ext>
          </a:extLst>
        </p:cNvPr>
        <p:cNvGrpSpPr/>
        <p:nvPr/>
      </p:nvGrpSpPr>
      <p:grpSpPr>
        <a:xfrm>
          <a:off x="0" y="0"/>
          <a:ext cx="0" cy="0"/>
          <a:chOff x="0" y="0"/>
          <a:chExt cx="0" cy="0"/>
        </a:xfrm>
      </p:grpSpPr>
      <p:sp>
        <p:nvSpPr>
          <p:cNvPr id="33" name="文本框 32">
            <a:extLst>
              <a:ext uri="{FF2B5EF4-FFF2-40B4-BE49-F238E27FC236}">
                <a16:creationId xmlns:a16="http://schemas.microsoft.com/office/drawing/2014/main" id="{7D3C092C-8A09-E8CD-955B-5D36A711710F}"/>
              </a:ext>
            </a:extLst>
          </p:cNvPr>
          <p:cNvSpPr txBox="1"/>
          <p:nvPr/>
        </p:nvSpPr>
        <p:spPr>
          <a:xfrm>
            <a:off x="1100602" y="378179"/>
            <a:ext cx="5756704" cy="523220"/>
          </a:xfrm>
          <a:prstGeom prst="rect">
            <a:avLst/>
          </a:prstGeom>
          <a:noFill/>
        </p:spPr>
        <p:txBody>
          <a:bodyPr wrap="none" rtlCol="0">
            <a:spAutoFit/>
          </a:bodyPr>
          <a:lstStyle/>
          <a:p>
            <a:r>
              <a:rPr lang="en-US" altLang="zh-CN" sz="2800" b="1" dirty="0"/>
              <a:t>Why Property Prediction Matters</a:t>
            </a:r>
          </a:p>
        </p:txBody>
      </p:sp>
      <p:grpSp>
        <p:nvGrpSpPr>
          <p:cNvPr id="2" name="Group 7">
            <a:extLst>
              <a:ext uri="{FF2B5EF4-FFF2-40B4-BE49-F238E27FC236}">
                <a16:creationId xmlns:a16="http://schemas.microsoft.com/office/drawing/2014/main" id="{7E8AB857-41B2-A257-186C-48B30D6B6850}"/>
              </a:ext>
            </a:extLst>
          </p:cNvPr>
          <p:cNvGrpSpPr>
            <a:grpSpLocks noChangeAspect="1"/>
          </p:cNvGrpSpPr>
          <p:nvPr>
            <p:custDataLst>
              <p:tags r:id="rId1"/>
            </p:custDataLst>
          </p:nvPr>
        </p:nvGrpSpPr>
        <p:grpSpPr>
          <a:xfrm>
            <a:off x="968518" y="1189576"/>
            <a:ext cx="10001081" cy="4409428"/>
            <a:chOff x="968518" y="1164431"/>
            <a:chExt cx="10001081" cy="4409428"/>
          </a:xfrm>
        </p:grpSpPr>
        <p:sp>
          <p:nvSpPr>
            <p:cNvPr id="4" name="2">
              <a:extLst>
                <a:ext uri="{FF2B5EF4-FFF2-40B4-BE49-F238E27FC236}">
                  <a16:creationId xmlns:a16="http://schemas.microsoft.com/office/drawing/2014/main" id="{D0346E82-5EBC-23A0-FBFB-7A3C53C5C16D}"/>
                </a:ext>
              </a:extLst>
            </p:cNvPr>
            <p:cNvSpPr/>
            <p:nvPr>
              <p:custDataLst>
                <p:tags r:id="rId2"/>
              </p:custDataLst>
            </p:nvPr>
          </p:nvSpPr>
          <p:spPr>
            <a:xfrm rot="20161926">
              <a:off x="4689933" y="1912685"/>
              <a:ext cx="2954410" cy="2955068"/>
            </a:xfrm>
            <a:prstGeom prst="arc">
              <a:avLst>
                <a:gd name="adj1" fmla="val 18623998"/>
                <a:gd name="adj2" fmla="val 20074007"/>
              </a:avLst>
            </a:prstGeom>
            <a:ln>
              <a:solidFill>
                <a:schemeClr val="tx1">
                  <a:lumMod val="65000"/>
                  <a:lumOff val="35000"/>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a:latin typeface="+mn-ea"/>
              </a:endParaRPr>
            </a:p>
          </p:txBody>
        </p:sp>
        <p:sp>
          <p:nvSpPr>
            <p:cNvPr id="8" name="1">
              <a:extLst>
                <a:ext uri="{FF2B5EF4-FFF2-40B4-BE49-F238E27FC236}">
                  <a16:creationId xmlns:a16="http://schemas.microsoft.com/office/drawing/2014/main" id="{80F072C1-1FC3-6BA9-7882-3897AFE10B66}"/>
                </a:ext>
              </a:extLst>
            </p:cNvPr>
            <p:cNvSpPr/>
            <p:nvPr>
              <p:custDataLst>
                <p:tags r:id="rId3"/>
              </p:custDataLst>
            </p:nvPr>
          </p:nvSpPr>
          <p:spPr>
            <a:xfrm rot="20161926">
              <a:off x="4689933" y="1912685"/>
              <a:ext cx="2954410" cy="2955068"/>
            </a:xfrm>
            <a:prstGeom prst="arc">
              <a:avLst>
                <a:gd name="adj1" fmla="val 15019690"/>
                <a:gd name="adj2" fmla="val 16409068"/>
              </a:avLst>
            </a:prstGeom>
            <a:ln>
              <a:solidFill>
                <a:schemeClr val="tx1">
                  <a:lumMod val="65000"/>
                  <a:lumOff val="35000"/>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a:latin typeface="+mn-ea"/>
              </a:endParaRPr>
            </a:p>
          </p:txBody>
        </p:sp>
        <p:sp>
          <p:nvSpPr>
            <p:cNvPr id="10" name="5">
              <a:extLst>
                <a:ext uri="{FF2B5EF4-FFF2-40B4-BE49-F238E27FC236}">
                  <a16:creationId xmlns:a16="http://schemas.microsoft.com/office/drawing/2014/main" id="{2CB538F9-8568-F04D-E0EA-181AA16FE44B}"/>
                </a:ext>
              </a:extLst>
            </p:cNvPr>
            <p:cNvSpPr/>
            <p:nvPr>
              <p:custDataLst>
                <p:tags r:id="rId4"/>
              </p:custDataLst>
            </p:nvPr>
          </p:nvSpPr>
          <p:spPr>
            <a:xfrm rot="13006884">
              <a:off x="4689933" y="1908079"/>
              <a:ext cx="2954410" cy="2955068"/>
            </a:xfrm>
            <a:prstGeom prst="arc">
              <a:avLst>
                <a:gd name="adj1" fmla="val 15103602"/>
                <a:gd name="adj2" fmla="val 16409068"/>
              </a:avLst>
            </a:prstGeom>
            <a:ln>
              <a:solidFill>
                <a:schemeClr val="tx1">
                  <a:lumMod val="65000"/>
                  <a:lumOff val="35000"/>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a:latin typeface="+mn-ea"/>
              </a:endParaRPr>
            </a:p>
          </p:txBody>
        </p:sp>
        <p:sp>
          <p:nvSpPr>
            <p:cNvPr id="12" name="6">
              <a:extLst>
                <a:ext uri="{FF2B5EF4-FFF2-40B4-BE49-F238E27FC236}">
                  <a16:creationId xmlns:a16="http://schemas.microsoft.com/office/drawing/2014/main" id="{84296AA7-E29D-7ED6-260E-073D9F5B6FD2}"/>
                </a:ext>
              </a:extLst>
            </p:cNvPr>
            <p:cNvSpPr/>
            <p:nvPr>
              <p:custDataLst>
                <p:tags r:id="rId5"/>
              </p:custDataLst>
            </p:nvPr>
          </p:nvSpPr>
          <p:spPr>
            <a:xfrm rot="16580599">
              <a:off x="4693881" y="1939005"/>
              <a:ext cx="2955068" cy="2955068"/>
            </a:xfrm>
            <a:prstGeom prst="arc">
              <a:avLst>
                <a:gd name="adj1" fmla="val 15212477"/>
                <a:gd name="adj2" fmla="val 16409068"/>
              </a:avLst>
            </a:prstGeom>
            <a:ln>
              <a:solidFill>
                <a:schemeClr val="tx1">
                  <a:lumMod val="65000"/>
                  <a:lumOff val="35000"/>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a:latin typeface="+mn-ea"/>
              </a:endParaRPr>
            </a:p>
          </p:txBody>
        </p:sp>
        <p:grpSp>
          <p:nvGrpSpPr>
            <p:cNvPr id="13" name="组合 12">
              <a:extLst>
                <a:ext uri="{FF2B5EF4-FFF2-40B4-BE49-F238E27FC236}">
                  <a16:creationId xmlns:a16="http://schemas.microsoft.com/office/drawing/2014/main" id="{98BC8E39-3D6E-3F2C-FFB0-71798042E140}"/>
                </a:ext>
              </a:extLst>
            </p:cNvPr>
            <p:cNvGrpSpPr/>
            <p:nvPr/>
          </p:nvGrpSpPr>
          <p:grpSpPr>
            <a:xfrm>
              <a:off x="4836000" y="1164431"/>
              <a:ext cx="2520000" cy="993029"/>
              <a:chOff x="4836000" y="1164431"/>
              <a:chExt cx="2520000" cy="993029"/>
            </a:xfrm>
          </p:grpSpPr>
          <p:sp>
            <p:nvSpPr>
              <p:cNvPr id="45" name="Index-2">
                <a:extLst>
                  <a:ext uri="{FF2B5EF4-FFF2-40B4-BE49-F238E27FC236}">
                    <a16:creationId xmlns:a16="http://schemas.microsoft.com/office/drawing/2014/main" id="{2E689295-5DD6-3D4D-7BAC-D4C3EFE5EB60}"/>
                  </a:ext>
                </a:extLst>
              </p:cNvPr>
              <p:cNvSpPr/>
              <p:nvPr>
                <p:custDataLst>
                  <p:tags r:id="rId20"/>
                </p:custDataLst>
              </p:nvPr>
            </p:nvSpPr>
            <p:spPr>
              <a:xfrm>
                <a:off x="5851810" y="1525124"/>
                <a:ext cx="632336" cy="632336"/>
              </a:xfrm>
              <a:custGeom>
                <a:avLst/>
                <a:gdLst>
                  <a:gd name="connsiteX0" fmla="*/ 0 w 997608"/>
                  <a:gd name="connsiteY0" fmla="*/ 498804 h 997608"/>
                  <a:gd name="connsiteX1" fmla="*/ 498804 w 997608"/>
                  <a:gd name="connsiteY1" fmla="*/ 0 h 997608"/>
                  <a:gd name="connsiteX2" fmla="*/ 997608 w 997608"/>
                  <a:gd name="connsiteY2" fmla="*/ 498804 h 997608"/>
                  <a:gd name="connsiteX3" fmla="*/ 498804 w 997608"/>
                  <a:gd name="connsiteY3" fmla="*/ 997608 h 997608"/>
                  <a:gd name="connsiteX4" fmla="*/ 0 w 997608"/>
                  <a:gd name="connsiteY4" fmla="*/ 498804 h 997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608" h="997608">
                    <a:moveTo>
                      <a:pt x="0" y="498804"/>
                    </a:moveTo>
                    <a:cubicBezTo>
                      <a:pt x="0" y="223322"/>
                      <a:pt x="223322" y="0"/>
                      <a:pt x="498804" y="0"/>
                    </a:cubicBezTo>
                    <a:cubicBezTo>
                      <a:pt x="774286" y="0"/>
                      <a:pt x="997608" y="223322"/>
                      <a:pt x="997608" y="498804"/>
                    </a:cubicBezTo>
                    <a:cubicBezTo>
                      <a:pt x="997608" y="774286"/>
                      <a:pt x="774286" y="997608"/>
                      <a:pt x="498804" y="997608"/>
                    </a:cubicBezTo>
                    <a:cubicBezTo>
                      <a:pt x="223322" y="997608"/>
                      <a:pt x="0" y="774286"/>
                      <a:pt x="0" y="498804"/>
                    </a:cubicBezTo>
                    <a:close/>
                  </a:path>
                </a:pathLst>
              </a:custGeom>
              <a:solidFill>
                <a:schemeClr val="accent2"/>
              </a:soli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r>
                  <a:rPr lang="en-US" altLang="zh-CN" b="1" dirty="0">
                    <a:solidFill>
                      <a:schemeClr val="bg1"/>
                    </a:solidFill>
                    <a:latin typeface="+mn-ea"/>
                  </a:rPr>
                  <a:t>2</a:t>
                </a:r>
                <a:endParaRPr lang="zh-CN" altLang="en-US" b="1" dirty="0">
                  <a:solidFill>
                    <a:schemeClr val="bg1"/>
                  </a:solidFill>
                  <a:latin typeface="+mn-ea"/>
                </a:endParaRPr>
              </a:p>
            </p:txBody>
          </p:sp>
          <p:sp>
            <p:nvSpPr>
              <p:cNvPr id="47" name="Title-2">
                <a:extLst>
                  <a:ext uri="{FF2B5EF4-FFF2-40B4-BE49-F238E27FC236}">
                    <a16:creationId xmlns:a16="http://schemas.microsoft.com/office/drawing/2014/main" id="{CA3F677B-B38F-7BB2-B4EC-A8F8726B667A}"/>
                  </a:ext>
                </a:extLst>
              </p:cNvPr>
              <p:cNvSpPr>
                <a:spLocks/>
              </p:cNvSpPr>
              <p:nvPr>
                <p:custDataLst>
                  <p:tags r:id="rId21"/>
                </p:custDataLst>
              </p:nvPr>
            </p:nvSpPr>
            <p:spPr>
              <a:xfrm>
                <a:off x="4836000" y="1164431"/>
                <a:ext cx="2520000" cy="23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rPr>
                  <a:t>Product design</a:t>
                </a:r>
              </a:p>
            </p:txBody>
          </p:sp>
        </p:grpSp>
        <p:grpSp>
          <p:nvGrpSpPr>
            <p:cNvPr id="14" name="组合 13">
              <a:extLst>
                <a:ext uri="{FF2B5EF4-FFF2-40B4-BE49-F238E27FC236}">
                  <a16:creationId xmlns:a16="http://schemas.microsoft.com/office/drawing/2014/main" id="{AD6477CB-A451-F4B9-2BD4-3C1A139E2E5B}"/>
                </a:ext>
              </a:extLst>
            </p:cNvPr>
            <p:cNvGrpSpPr/>
            <p:nvPr/>
          </p:nvGrpSpPr>
          <p:grpSpPr>
            <a:xfrm>
              <a:off x="4876795" y="4569680"/>
              <a:ext cx="2438411" cy="1004179"/>
              <a:chOff x="4876795" y="4569680"/>
              <a:chExt cx="2438411" cy="1004179"/>
            </a:xfrm>
          </p:grpSpPr>
          <p:sp>
            <p:nvSpPr>
              <p:cNvPr id="42" name="Index-5">
                <a:extLst>
                  <a:ext uri="{FF2B5EF4-FFF2-40B4-BE49-F238E27FC236}">
                    <a16:creationId xmlns:a16="http://schemas.microsoft.com/office/drawing/2014/main" id="{05771E4F-B35C-DDC6-0B03-EF2102AFC446}"/>
                  </a:ext>
                </a:extLst>
              </p:cNvPr>
              <p:cNvSpPr/>
              <p:nvPr>
                <p:custDataLst>
                  <p:tags r:id="rId18"/>
                </p:custDataLst>
              </p:nvPr>
            </p:nvSpPr>
            <p:spPr>
              <a:xfrm>
                <a:off x="5851810" y="4569680"/>
                <a:ext cx="632336" cy="632336"/>
              </a:xfrm>
              <a:prstGeom prst="ellipse">
                <a:avLst/>
              </a:prstGeom>
              <a:solidFill>
                <a:schemeClr val="accent5"/>
              </a:soli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sz="2000" b="1" dirty="0">
                    <a:solidFill>
                      <a:schemeClr val="bg1"/>
                    </a:solidFill>
                    <a:latin typeface="+mn-ea"/>
                  </a:rPr>
                  <a:t>5</a:t>
                </a:r>
                <a:endParaRPr sz="2000" b="1" dirty="0">
                  <a:solidFill>
                    <a:schemeClr val="bg1"/>
                  </a:solidFill>
                  <a:latin typeface="+mn-ea"/>
                </a:endParaRPr>
              </a:p>
            </p:txBody>
          </p:sp>
          <p:sp>
            <p:nvSpPr>
              <p:cNvPr id="44" name="Title-5">
                <a:extLst>
                  <a:ext uri="{FF2B5EF4-FFF2-40B4-BE49-F238E27FC236}">
                    <a16:creationId xmlns:a16="http://schemas.microsoft.com/office/drawing/2014/main" id="{B1D137EC-A361-98D0-B9D6-03720DCD18FF}"/>
                  </a:ext>
                </a:extLst>
              </p:cNvPr>
              <p:cNvSpPr>
                <a:spLocks/>
              </p:cNvSpPr>
              <p:nvPr>
                <p:custDataLst>
                  <p:tags r:id="rId19"/>
                </p:custDataLst>
              </p:nvPr>
            </p:nvSpPr>
            <p:spPr>
              <a:xfrm>
                <a:off x="4876795" y="5282144"/>
                <a:ext cx="2438411" cy="291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lnSpc>
                    <a:spcPct val="120000"/>
                  </a:lnSpc>
                  <a:defRPr/>
                </a:pPr>
                <a:r>
                  <a:rPr lang="en-US" altLang="zh-CN" b="1" dirty="0">
                    <a:solidFill>
                      <a:schemeClr val="tx1"/>
                    </a:solidFill>
                    <a:latin typeface="+mn-ea"/>
                    <a:sym typeface="Arial" panose="020B0604020202020204" pitchFamily="34" charset="0"/>
                  </a:rPr>
                  <a:t>energy sector</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nvGrpSpPr>
            <p:cNvPr id="15" name="组合 14">
              <a:extLst>
                <a:ext uri="{FF2B5EF4-FFF2-40B4-BE49-F238E27FC236}">
                  <a16:creationId xmlns:a16="http://schemas.microsoft.com/office/drawing/2014/main" id="{A40324D0-4235-76CE-F850-4C5315533280}"/>
                </a:ext>
              </a:extLst>
            </p:cNvPr>
            <p:cNvGrpSpPr/>
            <p:nvPr/>
          </p:nvGrpSpPr>
          <p:grpSpPr>
            <a:xfrm>
              <a:off x="4695197" y="1907421"/>
              <a:ext cx="6274402" cy="2955068"/>
              <a:chOff x="4695197" y="1907421"/>
              <a:chExt cx="6274402" cy="2955068"/>
            </a:xfrm>
          </p:grpSpPr>
          <p:sp>
            <p:nvSpPr>
              <p:cNvPr id="37" name="4">
                <a:extLst>
                  <a:ext uri="{FF2B5EF4-FFF2-40B4-BE49-F238E27FC236}">
                    <a16:creationId xmlns:a16="http://schemas.microsoft.com/office/drawing/2014/main" id="{1F420E0F-DC86-DC73-5A2D-6B6A463DF464}"/>
                  </a:ext>
                </a:extLst>
              </p:cNvPr>
              <p:cNvSpPr/>
              <p:nvPr>
                <p:custDataLst>
                  <p:tags r:id="rId15"/>
                </p:custDataLst>
              </p:nvPr>
            </p:nvSpPr>
            <p:spPr>
              <a:xfrm rot="9311375">
                <a:off x="4695197" y="1907421"/>
                <a:ext cx="2954410" cy="2955068"/>
              </a:xfrm>
              <a:prstGeom prst="arc">
                <a:avLst>
                  <a:gd name="adj1" fmla="val 15133406"/>
                  <a:gd name="adj2" fmla="val 16551167"/>
                </a:avLst>
              </a:prstGeom>
              <a:ln>
                <a:solidFill>
                  <a:schemeClr val="tx1">
                    <a:lumMod val="65000"/>
                    <a:lumOff val="35000"/>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a:latin typeface="+mn-ea"/>
                </a:endParaRPr>
              </a:p>
            </p:txBody>
          </p:sp>
          <p:grpSp>
            <p:nvGrpSpPr>
              <p:cNvPr id="38" name="组合 37">
                <a:extLst>
                  <a:ext uri="{FF2B5EF4-FFF2-40B4-BE49-F238E27FC236}">
                    <a16:creationId xmlns:a16="http://schemas.microsoft.com/office/drawing/2014/main" id="{6495AA6D-530D-5E7B-09AE-B00DFFE46D65}"/>
                  </a:ext>
                </a:extLst>
              </p:cNvPr>
              <p:cNvGrpSpPr/>
              <p:nvPr/>
            </p:nvGrpSpPr>
            <p:grpSpPr>
              <a:xfrm>
                <a:off x="7171243" y="3816272"/>
                <a:ext cx="3798356" cy="632336"/>
                <a:chOff x="7171243" y="3816272"/>
                <a:chExt cx="3798356" cy="632336"/>
              </a:xfrm>
            </p:grpSpPr>
            <p:sp>
              <p:nvSpPr>
                <p:cNvPr id="39" name="Index-4">
                  <a:extLst>
                    <a:ext uri="{FF2B5EF4-FFF2-40B4-BE49-F238E27FC236}">
                      <a16:creationId xmlns:a16="http://schemas.microsoft.com/office/drawing/2014/main" id="{4ACA644A-913B-C678-75B8-DE27BDABD219}"/>
                    </a:ext>
                  </a:extLst>
                </p:cNvPr>
                <p:cNvSpPr/>
                <p:nvPr>
                  <p:custDataLst>
                    <p:tags r:id="rId16"/>
                  </p:custDataLst>
                </p:nvPr>
              </p:nvSpPr>
              <p:spPr>
                <a:xfrm>
                  <a:off x="7171243" y="3816272"/>
                  <a:ext cx="632336" cy="632336"/>
                </a:xfrm>
                <a:prstGeom prst="ellipse">
                  <a:avLst/>
                </a:prstGeom>
                <a:solidFill>
                  <a:schemeClr val="accent4"/>
                </a:soli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sz="2000" b="1" dirty="0">
                      <a:solidFill>
                        <a:schemeClr val="bg1"/>
                      </a:solidFill>
                      <a:latin typeface="+mn-ea"/>
                    </a:rPr>
                    <a:t>4</a:t>
                  </a:r>
                  <a:endParaRPr sz="2000" b="1" dirty="0">
                    <a:solidFill>
                      <a:schemeClr val="bg1"/>
                    </a:solidFill>
                    <a:latin typeface="+mn-ea"/>
                  </a:endParaRPr>
                </a:p>
              </p:txBody>
            </p:sp>
            <p:sp>
              <p:nvSpPr>
                <p:cNvPr id="41" name="Title-4">
                  <a:extLst>
                    <a:ext uri="{FF2B5EF4-FFF2-40B4-BE49-F238E27FC236}">
                      <a16:creationId xmlns:a16="http://schemas.microsoft.com/office/drawing/2014/main" id="{891D27B1-B2CC-6166-EC35-08C4549E59EE}"/>
                    </a:ext>
                  </a:extLst>
                </p:cNvPr>
                <p:cNvSpPr>
                  <a:spLocks/>
                </p:cNvSpPr>
                <p:nvPr>
                  <p:custDataLst>
                    <p:tags r:id="rId17"/>
                  </p:custDataLst>
                </p:nvPr>
              </p:nvSpPr>
              <p:spPr>
                <a:xfrm>
                  <a:off x="8017666" y="3953064"/>
                  <a:ext cx="2951933" cy="276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en-US" altLang="zh-CN" b="1" dirty="0">
                      <a:solidFill>
                        <a:schemeClr val="tx1"/>
                      </a:solidFill>
                      <a:latin typeface="+mn-ea"/>
                      <a:sym typeface="Arial" panose="020B0604020202020204" pitchFamily="34" charset="0"/>
                    </a:rPr>
                    <a:t>Environmental Science</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grpSp>
          <p:nvGrpSpPr>
            <p:cNvPr id="16" name="组合 15">
              <a:extLst>
                <a:ext uri="{FF2B5EF4-FFF2-40B4-BE49-F238E27FC236}">
                  <a16:creationId xmlns:a16="http://schemas.microsoft.com/office/drawing/2014/main" id="{89B0C72C-55B6-6F05-B5BF-417B4E0ED61E}"/>
                </a:ext>
              </a:extLst>
            </p:cNvPr>
            <p:cNvGrpSpPr/>
            <p:nvPr/>
          </p:nvGrpSpPr>
          <p:grpSpPr>
            <a:xfrm>
              <a:off x="4685985" y="1904131"/>
              <a:ext cx="5922259" cy="2955068"/>
              <a:chOff x="4685985" y="1904131"/>
              <a:chExt cx="5922259" cy="2955068"/>
            </a:xfrm>
          </p:grpSpPr>
          <p:sp>
            <p:nvSpPr>
              <p:cNvPr id="31" name="3">
                <a:extLst>
                  <a:ext uri="{FF2B5EF4-FFF2-40B4-BE49-F238E27FC236}">
                    <a16:creationId xmlns:a16="http://schemas.microsoft.com/office/drawing/2014/main" id="{5155541C-6EF3-B6FB-8D98-B43CDD507314}"/>
                  </a:ext>
                </a:extLst>
              </p:cNvPr>
              <p:cNvSpPr/>
              <p:nvPr>
                <p:custDataLst>
                  <p:tags r:id="rId12"/>
                </p:custDataLst>
              </p:nvPr>
            </p:nvSpPr>
            <p:spPr>
              <a:xfrm rot="20067163">
                <a:off x="4685985" y="1904131"/>
                <a:ext cx="2955068" cy="2955068"/>
              </a:xfrm>
              <a:prstGeom prst="arc">
                <a:avLst>
                  <a:gd name="adj1" fmla="val 768612"/>
                  <a:gd name="adj2" fmla="val 2142955"/>
                </a:avLst>
              </a:prstGeom>
              <a:ln>
                <a:solidFill>
                  <a:schemeClr val="tx1">
                    <a:lumMod val="65000"/>
                    <a:lumOff val="35000"/>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a:latin typeface="+mn-ea"/>
                </a:endParaRPr>
              </a:p>
            </p:txBody>
          </p:sp>
          <p:grpSp>
            <p:nvGrpSpPr>
              <p:cNvPr id="32" name="组合 31">
                <a:extLst>
                  <a:ext uri="{FF2B5EF4-FFF2-40B4-BE49-F238E27FC236}">
                    <a16:creationId xmlns:a16="http://schemas.microsoft.com/office/drawing/2014/main" id="{7897050D-2CAB-6AFF-4D35-22FD35E299E9}"/>
                  </a:ext>
                </a:extLst>
              </p:cNvPr>
              <p:cNvGrpSpPr/>
              <p:nvPr/>
            </p:nvGrpSpPr>
            <p:grpSpPr>
              <a:xfrm>
                <a:off x="7173217" y="2229535"/>
                <a:ext cx="3435027" cy="710942"/>
                <a:chOff x="7173217" y="2229535"/>
                <a:chExt cx="3435027" cy="710942"/>
              </a:xfrm>
            </p:grpSpPr>
            <p:sp>
              <p:nvSpPr>
                <p:cNvPr id="35" name="Index-3">
                  <a:extLst>
                    <a:ext uri="{FF2B5EF4-FFF2-40B4-BE49-F238E27FC236}">
                      <a16:creationId xmlns:a16="http://schemas.microsoft.com/office/drawing/2014/main" id="{E828EA0A-0976-E902-3063-4A49193E9122}"/>
                    </a:ext>
                  </a:extLst>
                </p:cNvPr>
                <p:cNvSpPr/>
                <p:nvPr>
                  <p:custDataLst>
                    <p:tags r:id="rId13"/>
                  </p:custDataLst>
                </p:nvPr>
              </p:nvSpPr>
              <p:spPr>
                <a:xfrm>
                  <a:off x="7173217" y="2310115"/>
                  <a:ext cx="629704" cy="630362"/>
                </a:xfrm>
                <a:prstGeom prst="ellipse">
                  <a:avLst/>
                </a:prstGeom>
                <a:solidFill>
                  <a:schemeClr val="accent3"/>
                </a:soli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sz="2000" b="1" dirty="0">
                      <a:solidFill>
                        <a:schemeClr val="bg1"/>
                      </a:solidFill>
                      <a:latin typeface="+mn-ea"/>
                    </a:rPr>
                    <a:t>3</a:t>
                  </a:r>
                  <a:endParaRPr sz="2000" b="1" dirty="0">
                    <a:solidFill>
                      <a:schemeClr val="bg1"/>
                    </a:solidFill>
                    <a:latin typeface="+mn-ea"/>
                  </a:endParaRPr>
                </a:p>
              </p:txBody>
            </p:sp>
            <p:sp>
              <p:nvSpPr>
                <p:cNvPr id="36" name="Title-3">
                  <a:extLst>
                    <a:ext uri="{FF2B5EF4-FFF2-40B4-BE49-F238E27FC236}">
                      <a16:creationId xmlns:a16="http://schemas.microsoft.com/office/drawing/2014/main" id="{6BAE37CD-5EA3-1687-97B7-1419B64D4F66}"/>
                    </a:ext>
                  </a:extLst>
                </p:cNvPr>
                <p:cNvSpPr>
                  <a:spLocks/>
                </p:cNvSpPr>
                <p:nvPr>
                  <p:custDataLst>
                    <p:tags r:id="rId14"/>
                  </p:custDataLst>
                </p:nvPr>
              </p:nvSpPr>
              <p:spPr>
                <a:xfrm>
                  <a:off x="8088244" y="2229535"/>
                  <a:ext cx="2520000" cy="236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20000"/>
                    </a:lnSpc>
                    <a:defRPr/>
                  </a:pPr>
                  <a:r>
                    <a:rPr lang="en-US" altLang="zh-CN" b="1" dirty="0">
                      <a:solidFill>
                        <a:schemeClr val="tx1"/>
                      </a:solidFill>
                      <a:latin typeface="+mn-ea"/>
                      <a:sym typeface="Arial" panose="020B0604020202020204" pitchFamily="34" charset="0"/>
                    </a:rPr>
                    <a:t>Food Science</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grpSp>
          <p:nvGrpSpPr>
            <p:cNvPr id="18" name="组合 17">
              <a:extLst>
                <a:ext uri="{FF2B5EF4-FFF2-40B4-BE49-F238E27FC236}">
                  <a16:creationId xmlns:a16="http://schemas.microsoft.com/office/drawing/2014/main" id="{E1A602B8-6AF8-DF97-24A5-1828B5874538}"/>
                </a:ext>
              </a:extLst>
            </p:cNvPr>
            <p:cNvGrpSpPr/>
            <p:nvPr/>
          </p:nvGrpSpPr>
          <p:grpSpPr>
            <a:xfrm>
              <a:off x="1457289" y="2229535"/>
              <a:ext cx="3647182" cy="706994"/>
              <a:chOff x="1457289" y="2229535"/>
              <a:chExt cx="3647182" cy="706994"/>
            </a:xfrm>
          </p:grpSpPr>
          <p:sp>
            <p:nvSpPr>
              <p:cNvPr id="28" name="Index-1">
                <a:extLst>
                  <a:ext uri="{FF2B5EF4-FFF2-40B4-BE49-F238E27FC236}">
                    <a16:creationId xmlns:a16="http://schemas.microsoft.com/office/drawing/2014/main" id="{AEE98423-2617-47AB-4EFB-12632D742556}"/>
                  </a:ext>
                </a:extLst>
              </p:cNvPr>
              <p:cNvSpPr/>
              <p:nvPr>
                <p:custDataLst>
                  <p:tags r:id="rId10"/>
                </p:custDataLst>
              </p:nvPr>
            </p:nvSpPr>
            <p:spPr>
              <a:xfrm>
                <a:off x="4474767" y="2306167"/>
                <a:ext cx="629704" cy="630362"/>
              </a:xfrm>
              <a:custGeom>
                <a:avLst/>
                <a:gdLst>
                  <a:gd name="connsiteX0" fmla="*/ 0 w 997608"/>
                  <a:gd name="connsiteY0" fmla="*/ 498804 h 997608"/>
                  <a:gd name="connsiteX1" fmla="*/ 498804 w 997608"/>
                  <a:gd name="connsiteY1" fmla="*/ 0 h 997608"/>
                  <a:gd name="connsiteX2" fmla="*/ 997608 w 997608"/>
                  <a:gd name="connsiteY2" fmla="*/ 498804 h 997608"/>
                  <a:gd name="connsiteX3" fmla="*/ 498804 w 997608"/>
                  <a:gd name="connsiteY3" fmla="*/ 997608 h 997608"/>
                  <a:gd name="connsiteX4" fmla="*/ 0 w 997608"/>
                  <a:gd name="connsiteY4" fmla="*/ 498804 h 997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608" h="997608">
                    <a:moveTo>
                      <a:pt x="0" y="498804"/>
                    </a:moveTo>
                    <a:cubicBezTo>
                      <a:pt x="0" y="223322"/>
                      <a:pt x="223322" y="0"/>
                      <a:pt x="498804" y="0"/>
                    </a:cubicBezTo>
                    <a:cubicBezTo>
                      <a:pt x="774286" y="0"/>
                      <a:pt x="997608" y="223322"/>
                      <a:pt x="997608" y="498804"/>
                    </a:cubicBezTo>
                    <a:cubicBezTo>
                      <a:pt x="997608" y="774286"/>
                      <a:pt x="774286" y="997608"/>
                      <a:pt x="498804" y="997608"/>
                    </a:cubicBezTo>
                    <a:cubicBezTo>
                      <a:pt x="223322" y="997608"/>
                      <a:pt x="0" y="774286"/>
                      <a:pt x="0" y="498804"/>
                    </a:cubicBezTo>
                    <a:close/>
                  </a:path>
                </a:pathLst>
              </a:custGeom>
              <a:solidFill>
                <a:schemeClr val="accent1"/>
              </a:soli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r>
                  <a:rPr lang="en-US" altLang="zh-CN" b="1" dirty="0">
                    <a:solidFill>
                      <a:schemeClr val="bg1"/>
                    </a:solidFill>
                    <a:latin typeface="+mn-ea"/>
                  </a:rPr>
                  <a:t>1</a:t>
                </a:r>
                <a:endParaRPr lang="zh-CN" altLang="en-US" b="1" dirty="0">
                  <a:solidFill>
                    <a:schemeClr val="bg1"/>
                  </a:solidFill>
                  <a:latin typeface="+mn-ea"/>
                </a:endParaRPr>
              </a:p>
            </p:txBody>
          </p:sp>
          <p:sp>
            <p:nvSpPr>
              <p:cNvPr id="30" name="Title-1">
                <a:extLst>
                  <a:ext uri="{FF2B5EF4-FFF2-40B4-BE49-F238E27FC236}">
                    <a16:creationId xmlns:a16="http://schemas.microsoft.com/office/drawing/2014/main" id="{2A6FEDD1-0F35-1669-C082-520109329EE3}"/>
                  </a:ext>
                </a:extLst>
              </p:cNvPr>
              <p:cNvSpPr>
                <a:spLocks/>
              </p:cNvSpPr>
              <p:nvPr>
                <p:custDataLst>
                  <p:tags r:id="rId11"/>
                </p:custDataLst>
              </p:nvPr>
            </p:nvSpPr>
            <p:spPr>
              <a:xfrm>
                <a:off x="1457289" y="2229535"/>
                <a:ext cx="2520000" cy="234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r">
                  <a:defRPr/>
                </a:pPr>
                <a:r>
                  <a:rPr lang="en-US" altLang="zh-CN" b="1" dirty="0">
                    <a:solidFill>
                      <a:schemeClr val="tx1"/>
                    </a:solidFill>
                    <a:latin typeface="+mn-ea"/>
                    <a:sym typeface="Arial" panose="020B0604020202020204" pitchFamily="34" charset="0"/>
                  </a:rPr>
                  <a:t>Materials Science</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nvGrpSpPr>
            <p:cNvPr id="19" name="组合 18">
              <a:extLst>
                <a:ext uri="{FF2B5EF4-FFF2-40B4-BE49-F238E27FC236}">
                  <a16:creationId xmlns:a16="http://schemas.microsoft.com/office/drawing/2014/main" id="{312BC168-E292-5724-ABE8-2F553F1EA763}"/>
                </a:ext>
              </a:extLst>
            </p:cNvPr>
            <p:cNvGrpSpPr/>
            <p:nvPr/>
          </p:nvGrpSpPr>
          <p:grpSpPr>
            <a:xfrm>
              <a:off x="968518" y="3816272"/>
              <a:ext cx="4137269" cy="632336"/>
              <a:chOff x="968518" y="3816272"/>
              <a:chExt cx="4137269" cy="632336"/>
            </a:xfrm>
          </p:grpSpPr>
          <p:sp>
            <p:nvSpPr>
              <p:cNvPr id="25" name="Index-6">
                <a:extLst>
                  <a:ext uri="{FF2B5EF4-FFF2-40B4-BE49-F238E27FC236}">
                    <a16:creationId xmlns:a16="http://schemas.microsoft.com/office/drawing/2014/main" id="{B1828D6A-D012-AEAA-B491-B900F92C52CC}"/>
                  </a:ext>
                </a:extLst>
              </p:cNvPr>
              <p:cNvSpPr/>
              <p:nvPr>
                <p:custDataLst>
                  <p:tags r:id="rId8"/>
                </p:custDataLst>
              </p:nvPr>
            </p:nvSpPr>
            <p:spPr>
              <a:xfrm>
                <a:off x="4473451" y="3816272"/>
                <a:ext cx="632336" cy="632336"/>
              </a:xfrm>
              <a:prstGeom prst="ellipse">
                <a:avLst/>
              </a:prstGeom>
              <a:solidFill>
                <a:schemeClr val="accent6"/>
              </a:soli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sz="2000" b="1" dirty="0">
                    <a:solidFill>
                      <a:schemeClr val="bg1"/>
                    </a:solidFill>
                    <a:latin typeface="+mn-ea"/>
                  </a:rPr>
                  <a:t>6</a:t>
                </a:r>
                <a:endParaRPr sz="2000" b="1" dirty="0">
                  <a:solidFill>
                    <a:schemeClr val="bg1"/>
                  </a:solidFill>
                  <a:latin typeface="+mn-ea"/>
                </a:endParaRPr>
              </a:p>
            </p:txBody>
          </p:sp>
          <p:sp>
            <p:nvSpPr>
              <p:cNvPr id="27" name="Title-6">
                <a:extLst>
                  <a:ext uri="{FF2B5EF4-FFF2-40B4-BE49-F238E27FC236}">
                    <a16:creationId xmlns:a16="http://schemas.microsoft.com/office/drawing/2014/main" id="{73DC43E6-0282-5C1F-F575-8C5FEDF3FB91}"/>
                  </a:ext>
                </a:extLst>
              </p:cNvPr>
              <p:cNvSpPr>
                <a:spLocks/>
              </p:cNvSpPr>
              <p:nvPr>
                <p:custDataLst>
                  <p:tags r:id="rId9"/>
                </p:custDataLst>
              </p:nvPr>
            </p:nvSpPr>
            <p:spPr>
              <a:xfrm>
                <a:off x="968518" y="3930776"/>
                <a:ext cx="3130266" cy="324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r">
                  <a:lnSpc>
                    <a:spcPct val="120000"/>
                  </a:lnSpc>
                  <a:defRPr/>
                </a:pPr>
                <a:r>
                  <a:rPr lang="en-US" altLang="zh-CN" b="1" dirty="0">
                    <a:solidFill>
                      <a:schemeClr val="tx1"/>
                    </a:solidFill>
                    <a:latin typeface="+mn-ea"/>
                    <a:sym typeface="Arial" panose="020B0604020202020204" pitchFamily="34" charset="0"/>
                  </a:rPr>
                  <a:t>pharmaceutical industry</a:t>
                </a:r>
                <a:endParaRPr kumimoji="0" lang="en-US" altLang="zh-CN" sz="1800" b="1" i="0" u="none" strike="noStrike" kern="1200" cap="none" spc="0" normalizeH="0" baseline="0" noProof="0" dirty="0">
                  <a:ln>
                    <a:noFill/>
                  </a:ln>
                  <a:solidFill>
                    <a:schemeClr val="tx1"/>
                  </a:solidFill>
                  <a:effectLst/>
                  <a:uLnTx/>
                  <a:uFillTx/>
                  <a:latin typeface="+mn-ea"/>
                  <a:cs typeface="+mn-cs"/>
                  <a:sym typeface="Arial" panose="020B0604020202020204" pitchFamily="34" charset="0"/>
                </a:endParaRPr>
              </a:p>
            </p:txBody>
          </p:sp>
        </p:grpSp>
        <p:grpSp>
          <p:nvGrpSpPr>
            <p:cNvPr id="21" name="组合 20">
              <a:extLst>
                <a:ext uri="{FF2B5EF4-FFF2-40B4-BE49-F238E27FC236}">
                  <a16:creationId xmlns:a16="http://schemas.microsoft.com/office/drawing/2014/main" id="{EF041A56-6DD5-96FD-4B79-637DE5677404}"/>
                </a:ext>
              </a:extLst>
            </p:cNvPr>
            <p:cNvGrpSpPr/>
            <p:nvPr/>
          </p:nvGrpSpPr>
          <p:grpSpPr>
            <a:xfrm>
              <a:off x="5320303" y="2654618"/>
              <a:ext cx="1550080" cy="1548765"/>
              <a:chOff x="5489495" y="2655570"/>
              <a:chExt cx="1550080" cy="1548765"/>
            </a:xfrm>
          </p:grpSpPr>
          <p:sp>
            <p:nvSpPr>
              <p:cNvPr id="23" name="1">
                <a:extLst>
                  <a:ext uri="{FF2B5EF4-FFF2-40B4-BE49-F238E27FC236}">
                    <a16:creationId xmlns:a16="http://schemas.microsoft.com/office/drawing/2014/main" id="{A51E5BAA-B475-D64F-17BC-ACA1131D2879}"/>
                  </a:ext>
                </a:extLst>
              </p:cNvPr>
              <p:cNvSpPr/>
              <p:nvPr>
                <p:custDataLst>
                  <p:tags r:id="rId6"/>
                </p:custDataLst>
              </p:nvPr>
            </p:nvSpPr>
            <p:spPr>
              <a:xfrm>
                <a:off x="5490810" y="2655570"/>
                <a:ext cx="1548765" cy="1548765"/>
              </a:xfrm>
              <a:prstGeom prst="ellipse">
                <a:avLst/>
              </a:prstGeom>
              <a:noFill/>
              <a:ln w="6350">
                <a:solidFill>
                  <a:schemeClr val="tx1">
                    <a:lumMod val="65000"/>
                    <a:lumOff val="35000"/>
                    <a:alpha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a:lnSpc>
                    <a:spcPct val="130000"/>
                  </a:lnSpc>
                  <a:spcBef>
                    <a:spcPts val="0"/>
                  </a:spcBef>
                  <a:spcAft>
                    <a:spcPts val="0"/>
                  </a:spcAft>
                  <a:buClrTx/>
                  <a:buSzTx/>
                  <a:buFontTx/>
                </a:pPr>
                <a:endParaRPr lang="zh-CN" altLang="en-US">
                  <a:latin typeface="+mn-ea"/>
                  <a:sym typeface="+mn-ea"/>
                </a:endParaRPr>
              </a:p>
            </p:txBody>
          </p:sp>
          <p:sp>
            <p:nvSpPr>
              <p:cNvPr id="24" name="1">
                <a:extLst>
                  <a:ext uri="{FF2B5EF4-FFF2-40B4-BE49-F238E27FC236}">
                    <a16:creationId xmlns:a16="http://schemas.microsoft.com/office/drawing/2014/main" id="{09695092-7AFB-5CD1-7955-1082CA4447F9}"/>
                  </a:ext>
                </a:extLst>
              </p:cNvPr>
              <p:cNvSpPr/>
              <p:nvPr>
                <p:custDataLst>
                  <p:tags r:id="rId7"/>
                </p:custDataLst>
              </p:nvPr>
            </p:nvSpPr>
            <p:spPr>
              <a:xfrm>
                <a:off x="5489495" y="2799952"/>
                <a:ext cx="1536910" cy="1260000"/>
              </a:xfrm>
              <a:custGeom>
                <a:avLst/>
                <a:gdLst>
                  <a:gd name="connsiteX0" fmla="*/ 0 w 1536103"/>
                  <a:gd name="connsiteY0" fmla="*/ 768052 h 1536103"/>
                  <a:gd name="connsiteX1" fmla="*/ 768052 w 1536103"/>
                  <a:gd name="connsiteY1" fmla="*/ 0 h 1536103"/>
                  <a:gd name="connsiteX2" fmla="*/ 1536104 w 1536103"/>
                  <a:gd name="connsiteY2" fmla="*/ 768052 h 1536103"/>
                  <a:gd name="connsiteX3" fmla="*/ 768052 w 1536103"/>
                  <a:gd name="connsiteY3" fmla="*/ 1536104 h 1536103"/>
                  <a:gd name="connsiteX4" fmla="*/ 0 w 1536103"/>
                  <a:gd name="connsiteY4" fmla="*/ 768052 h 1536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03" h="1536103">
                    <a:moveTo>
                      <a:pt x="0" y="768052"/>
                    </a:moveTo>
                    <a:cubicBezTo>
                      <a:pt x="0" y="343869"/>
                      <a:pt x="343869" y="0"/>
                      <a:pt x="768052" y="0"/>
                    </a:cubicBezTo>
                    <a:cubicBezTo>
                      <a:pt x="1192235" y="0"/>
                      <a:pt x="1536104" y="343869"/>
                      <a:pt x="1536104" y="768052"/>
                    </a:cubicBezTo>
                    <a:cubicBezTo>
                      <a:pt x="1536104" y="1192235"/>
                      <a:pt x="1192235" y="1536104"/>
                      <a:pt x="768052" y="1536104"/>
                    </a:cubicBezTo>
                    <a:cubicBezTo>
                      <a:pt x="343869" y="1536104"/>
                      <a:pt x="0" y="1192235"/>
                      <a:pt x="0" y="768052"/>
                    </a:cubicBezTo>
                    <a:close/>
                  </a:path>
                </a:pathLst>
              </a:custGeom>
              <a:solidFill>
                <a:schemeClr val="accent1"/>
              </a:soli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1755" tIns="71755" rIns="71755" bIns="71755"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lnSpc>
                    <a:spcPct val="120000"/>
                  </a:lnSpc>
                </a:pPr>
                <a:r>
                  <a:rPr lang="en-US" altLang="zh-CN" sz="2000" dirty="0">
                    <a:latin typeface="+mn-ea"/>
                    <a:sym typeface="Arial" panose="020B0604020202020204" pitchFamily="34" charset="0"/>
                  </a:rPr>
                  <a:t>Properties</a:t>
                </a:r>
                <a:endParaRPr lang="zh-CN" altLang="en-US" sz="2000" dirty="0">
                  <a:latin typeface="+mn-ea"/>
                  <a:sym typeface="Arial" panose="020B0604020202020204" pitchFamily="34" charset="0"/>
                </a:endParaRPr>
              </a:p>
            </p:txBody>
          </p:sp>
        </p:grpSp>
      </p:grpSp>
    </p:spTree>
    <p:extLst>
      <p:ext uri="{BB962C8B-B14F-4D97-AF65-F5344CB8AC3E}">
        <p14:creationId xmlns:p14="http://schemas.microsoft.com/office/powerpoint/2010/main" val="161056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A121C-8C06-D224-D140-15CF688C51D3}"/>
            </a:ext>
          </a:extLst>
        </p:cNvPr>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D7A0C8F0-BD01-C60E-5026-9C4EFEC63B5A}"/>
              </a:ext>
            </a:extLst>
          </p:cNvPr>
          <p:cNvCxnSpPr>
            <a:cxnSpLocks/>
          </p:cNvCxnSpPr>
          <p:nvPr/>
        </p:nvCxnSpPr>
        <p:spPr>
          <a:xfrm>
            <a:off x="3008986" y="1056693"/>
            <a:ext cx="3728292" cy="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7A6AF2B-2B69-C2BA-D9BF-60FC573B1D77}"/>
              </a:ext>
            </a:extLst>
          </p:cNvPr>
          <p:cNvSpPr/>
          <p:nvPr/>
        </p:nvSpPr>
        <p:spPr>
          <a:xfrm>
            <a:off x="355251" y="1136295"/>
            <a:ext cx="12020202" cy="458459"/>
          </a:xfrm>
          <a:prstGeom prst="rect">
            <a:avLst/>
          </a:prstGeom>
          <a:noFill/>
        </p:spPr>
        <p:txBody>
          <a:bodyPr wrap="square" rtlCol="0">
            <a:spAutoFit/>
          </a:bodyPr>
          <a:lstStyle/>
          <a:p>
            <a:pPr>
              <a:lnSpc>
                <a:spcPct val="150000"/>
              </a:lnSpc>
            </a:pPr>
            <a:r>
              <a:rPr lang="en-US" altLang="zh-CN" dirty="0"/>
              <a:t>PubChem lists ~74 million compounds, but fewer than ~450000 have experimentally measured properties.</a:t>
            </a:r>
            <a:endParaRPr lang="en-US" altLang="zh-CN" kern="1400" spc="100" dirty="0">
              <a:solidFill>
                <a:schemeClr val="bg2">
                  <a:lumMod val="25000"/>
                </a:schemeClr>
              </a:solidFill>
              <a:latin typeface="微软雅黑" panose="020B0503020204020204" pitchFamily="34" charset="-122"/>
              <a:ea typeface="微软雅黑" panose="020B0503020204020204" pitchFamily="34" charset="-122"/>
              <a:sym typeface="思源黑体 CN Normal" panose="020B0400000000000000" pitchFamily="34" charset="-122"/>
            </a:endParaRPr>
          </a:p>
        </p:txBody>
      </p:sp>
      <p:sp>
        <p:nvSpPr>
          <p:cNvPr id="21" name="文本框 20">
            <a:extLst>
              <a:ext uri="{FF2B5EF4-FFF2-40B4-BE49-F238E27FC236}">
                <a16:creationId xmlns:a16="http://schemas.microsoft.com/office/drawing/2014/main" id="{4152A583-7022-EA51-9C28-8F4C5D524771}"/>
              </a:ext>
            </a:extLst>
          </p:cNvPr>
          <p:cNvSpPr txBox="1"/>
          <p:nvPr/>
        </p:nvSpPr>
        <p:spPr>
          <a:xfrm>
            <a:off x="377535" y="901399"/>
            <a:ext cx="1824526" cy="308832"/>
          </a:xfrm>
          <a:prstGeom prst="roundRect">
            <a:avLst>
              <a:gd name="adj" fmla="val 50000"/>
            </a:avLst>
          </a:prstGeom>
          <a:noFill/>
        </p:spPr>
        <p:txBody>
          <a:bodyPr wrap="none" lIns="0" tIns="0" rIns="0" bIns="0" rtlCol="0" anchor="ctr">
            <a:noAutofit/>
          </a:bodyPr>
          <a:lstStyle/>
          <a:p>
            <a:r>
              <a:rPr lang="en-US" altLang="zh-CN" sz="2400" dirty="0"/>
              <a:t>Vast chemical space, scarce labels.</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cs typeface="OPPOSans M" panose="00020600040101010101" pitchFamily="18" charset="-122"/>
              <a:sym typeface="思源黑体 CN Normal" panose="020B0400000000000000" pitchFamily="34" charset="-122"/>
            </a:endParaRPr>
          </a:p>
        </p:txBody>
      </p:sp>
      <p:sp>
        <p:nvSpPr>
          <p:cNvPr id="22" name="椭圆 21">
            <a:extLst>
              <a:ext uri="{FF2B5EF4-FFF2-40B4-BE49-F238E27FC236}">
                <a16:creationId xmlns:a16="http://schemas.microsoft.com/office/drawing/2014/main" id="{165D2C9A-8954-8922-87E5-0919C5176B81}"/>
              </a:ext>
            </a:extLst>
          </p:cNvPr>
          <p:cNvSpPr/>
          <p:nvPr/>
        </p:nvSpPr>
        <p:spPr>
          <a:xfrm>
            <a:off x="51540" y="906520"/>
            <a:ext cx="303711" cy="303711"/>
          </a:xfrm>
          <a:prstGeom prst="ellipse">
            <a:avLst/>
          </a:prstGeom>
          <a:gradFill flip="none" rotWithShape="1">
            <a:gsLst>
              <a:gs pos="20000">
                <a:srgbClr val="0050B0"/>
              </a:gs>
              <a:gs pos="100000">
                <a:srgbClr val="00408E"/>
              </a:gs>
            </a:gsLst>
            <a:path path="circle">
              <a:fillToRect r="100000" b="100000"/>
            </a:path>
            <a:tileRect l="-100000" t="-100000"/>
          </a:gradFill>
          <a:ln>
            <a:noFill/>
          </a:ln>
          <a:effectLst>
            <a:outerShdw blurRad="101600" dist="38100" dir="2700000" algn="tl" rotWithShape="0">
              <a:schemeClr val="bg2">
                <a:lumMod val="2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思源黑体 CN Normal" panose="020B0400000000000000" pitchFamily="34" charset="-122"/>
            </a:endParaRPr>
          </a:p>
        </p:txBody>
      </p:sp>
      <p:sp>
        <p:nvSpPr>
          <p:cNvPr id="33" name="文本框 32">
            <a:extLst>
              <a:ext uri="{FF2B5EF4-FFF2-40B4-BE49-F238E27FC236}">
                <a16:creationId xmlns:a16="http://schemas.microsoft.com/office/drawing/2014/main" id="{557EAC59-29E2-C979-F6AF-DA36C38F7E9E}"/>
              </a:ext>
            </a:extLst>
          </p:cNvPr>
          <p:cNvSpPr txBox="1"/>
          <p:nvPr/>
        </p:nvSpPr>
        <p:spPr>
          <a:xfrm>
            <a:off x="1100602" y="378179"/>
            <a:ext cx="5756704" cy="523220"/>
          </a:xfrm>
          <a:prstGeom prst="rect">
            <a:avLst/>
          </a:prstGeom>
          <a:noFill/>
        </p:spPr>
        <p:txBody>
          <a:bodyPr wrap="none" rtlCol="0">
            <a:spAutoFit/>
          </a:bodyPr>
          <a:lstStyle/>
          <a:p>
            <a:r>
              <a:rPr lang="en-US" altLang="zh-CN" sz="2800" b="1" dirty="0"/>
              <a:t>Why Property Prediction Matters</a:t>
            </a:r>
          </a:p>
        </p:txBody>
      </p:sp>
      <p:pic>
        <p:nvPicPr>
          <p:cNvPr id="2" name="图片 1">
            <a:extLst>
              <a:ext uri="{FF2B5EF4-FFF2-40B4-BE49-F238E27FC236}">
                <a16:creationId xmlns:a16="http://schemas.microsoft.com/office/drawing/2014/main" id="{A36B4273-1394-928A-66CC-D4241672EDD0}"/>
              </a:ext>
            </a:extLst>
          </p:cNvPr>
          <p:cNvPicPr>
            <a:picLocks noChangeAspect="1"/>
          </p:cNvPicPr>
          <p:nvPr/>
        </p:nvPicPr>
        <p:blipFill>
          <a:blip r:embed="rId3"/>
          <a:stretch>
            <a:fillRect/>
          </a:stretch>
        </p:blipFill>
        <p:spPr>
          <a:xfrm>
            <a:off x="2202061" y="1594754"/>
            <a:ext cx="6951643" cy="5005883"/>
          </a:xfrm>
          <a:prstGeom prst="rect">
            <a:avLst/>
          </a:prstGeom>
        </p:spPr>
      </p:pic>
    </p:spTree>
    <p:extLst>
      <p:ext uri="{BB962C8B-B14F-4D97-AF65-F5344CB8AC3E}">
        <p14:creationId xmlns:p14="http://schemas.microsoft.com/office/powerpoint/2010/main" val="1793818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67EE-7EB4-B9F4-6284-675480A6B44F}"/>
            </a:ext>
          </a:extLst>
        </p:cNvPr>
        <p:cNvGrpSpPr/>
        <p:nvPr/>
      </p:nvGrpSpPr>
      <p:grpSpPr>
        <a:xfrm>
          <a:off x="0" y="0"/>
          <a:ext cx="0" cy="0"/>
          <a:chOff x="0" y="0"/>
          <a:chExt cx="0" cy="0"/>
        </a:xfrm>
      </p:grpSpPr>
      <p:sp>
        <p:nvSpPr>
          <p:cNvPr id="33" name="文本框 32">
            <a:extLst>
              <a:ext uri="{FF2B5EF4-FFF2-40B4-BE49-F238E27FC236}">
                <a16:creationId xmlns:a16="http://schemas.microsoft.com/office/drawing/2014/main" id="{FA522716-41DA-3E22-4F37-CC9BE1BE3E08}"/>
              </a:ext>
            </a:extLst>
          </p:cNvPr>
          <p:cNvSpPr txBox="1"/>
          <p:nvPr/>
        </p:nvSpPr>
        <p:spPr>
          <a:xfrm>
            <a:off x="1100602" y="378179"/>
            <a:ext cx="5756704" cy="523220"/>
          </a:xfrm>
          <a:prstGeom prst="rect">
            <a:avLst/>
          </a:prstGeom>
          <a:noFill/>
        </p:spPr>
        <p:txBody>
          <a:bodyPr wrap="none" rtlCol="0">
            <a:spAutoFit/>
          </a:bodyPr>
          <a:lstStyle/>
          <a:p>
            <a:r>
              <a:rPr lang="en-US" altLang="zh-CN" sz="2800" b="1" dirty="0"/>
              <a:t>Why Property Prediction Matters</a:t>
            </a:r>
          </a:p>
        </p:txBody>
      </p:sp>
      <p:sp>
        <p:nvSpPr>
          <p:cNvPr id="4" name="矩形 3">
            <a:extLst>
              <a:ext uri="{FF2B5EF4-FFF2-40B4-BE49-F238E27FC236}">
                <a16:creationId xmlns:a16="http://schemas.microsoft.com/office/drawing/2014/main" id="{9570ED59-1441-798D-888E-6C77AF2CAE89}"/>
              </a:ext>
            </a:extLst>
          </p:cNvPr>
          <p:cNvSpPr/>
          <p:nvPr/>
        </p:nvSpPr>
        <p:spPr>
          <a:xfrm>
            <a:off x="625608" y="1505052"/>
            <a:ext cx="12140460" cy="872034"/>
          </a:xfrm>
          <a:prstGeom prst="rect">
            <a:avLst/>
          </a:prstGeom>
          <a:noFill/>
        </p:spPr>
        <p:txBody>
          <a:bodyPr wrap="square" rtlCol="0">
            <a:spAutoFit/>
          </a:bodyPr>
          <a:lstStyle/>
          <a:p>
            <a:pPr>
              <a:lnSpc>
                <a:spcPct val="150000"/>
              </a:lnSpc>
            </a:pPr>
            <a:r>
              <a:rPr lang="en-US" altLang="zh-CN" dirty="0"/>
              <a:t>Under resource constraints, traditional empirical, trial-and-error approaches are ill-suited, leading to extended timelines and material waste.</a:t>
            </a:r>
          </a:p>
        </p:txBody>
      </p:sp>
      <p:sp>
        <p:nvSpPr>
          <p:cNvPr id="5" name="文本框 4">
            <a:extLst>
              <a:ext uri="{FF2B5EF4-FFF2-40B4-BE49-F238E27FC236}">
                <a16:creationId xmlns:a16="http://schemas.microsoft.com/office/drawing/2014/main" id="{82339EE2-630B-130D-3ABC-2FB8141016F7}"/>
              </a:ext>
            </a:extLst>
          </p:cNvPr>
          <p:cNvSpPr txBox="1"/>
          <p:nvPr/>
        </p:nvSpPr>
        <p:spPr>
          <a:xfrm>
            <a:off x="799748" y="1101465"/>
            <a:ext cx="1824526" cy="308832"/>
          </a:xfrm>
          <a:prstGeom prst="roundRect">
            <a:avLst>
              <a:gd name="adj" fmla="val 50000"/>
            </a:avLst>
          </a:prstGeom>
          <a:noFill/>
        </p:spPr>
        <p:txBody>
          <a:bodyPr wrap="none" lIns="0" tIns="0" rIns="0" bIns="0" rtlCol="0" anchor="ctr">
            <a:noAutofit/>
          </a:bodyPr>
          <a:lstStyle/>
          <a:p>
            <a:r>
              <a:rPr lang="en-US" altLang="zh-CN" sz="2400" dirty="0"/>
              <a:t>Resource limits drive trial-and-error</a:t>
            </a:r>
            <a:endParaRPr lang="zh-CN" altLang="en-US" sz="2400" dirty="0">
              <a:sym typeface="思源黑体 CN Normal" panose="020B0400000000000000" pitchFamily="34" charset="-122"/>
            </a:endParaRPr>
          </a:p>
        </p:txBody>
      </p:sp>
      <p:sp>
        <p:nvSpPr>
          <p:cNvPr id="6" name="椭圆 5">
            <a:extLst>
              <a:ext uri="{FF2B5EF4-FFF2-40B4-BE49-F238E27FC236}">
                <a16:creationId xmlns:a16="http://schemas.microsoft.com/office/drawing/2014/main" id="{061CD0B0-B990-1651-F73B-5E4AC2D6ADC0}"/>
              </a:ext>
            </a:extLst>
          </p:cNvPr>
          <p:cNvSpPr/>
          <p:nvPr/>
        </p:nvSpPr>
        <p:spPr>
          <a:xfrm>
            <a:off x="473753" y="1106586"/>
            <a:ext cx="303711" cy="303711"/>
          </a:xfrm>
          <a:prstGeom prst="ellipse">
            <a:avLst/>
          </a:prstGeom>
          <a:solidFill>
            <a:srgbClr val="C9D8E6"/>
          </a:solidFill>
          <a:ln>
            <a:noFill/>
          </a:ln>
          <a:effectLst>
            <a:outerShdw blurRad="101600" dist="38100" dir="2700000" algn="tl" rotWithShape="0">
              <a:schemeClr val="bg2">
                <a:lumMod val="2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思源黑体 CN Normal" panose="020B0400000000000000" pitchFamily="34" charset="-122"/>
            </a:endParaRPr>
          </a:p>
        </p:txBody>
      </p:sp>
      <p:pic>
        <p:nvPicPr>
          <p:cNvPr id="7" name="New picture">
            <a:extLst>
              <a:ext uri="{FF2B5EF4-FFF2-40B4-BE49-F238E27FC236}">
                <a16:creationId xmlns:a16="http://schemas.microsoft.com/office/drawing/2014/main" id="{55472737-1410-EC27-7BBF-173AB8D0C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748" y="2294897"/>
            <a:ext cx="9816917" cy="408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9" name="文本框 8">
            <a:extLst>
              <a:ext uri="{FF2B5EF4-FFF2-40B4-BE49-F238E27FC236}">
                <a16:creationId xmlns:a16="http://schemas.microsoft.com/office/drawing/2014/main" id="{7278B59F-77DA-FCB4-A7F9-5CB203DB92A2}"/>
              </a:ext>
            </a:extLst>
          </p:cNvPr>
          <p:cNvSpPr txBox="1"/>
          <p:nvPr/>
        </p:nvSpPr>
        <p:spPr>
          <a:xfrm>
            <a:off x="206565" y="6295155"/>
            <a:ext cx="11416229" cy="369332"/>
          </a:xfrm>
          <a:prstGeom prst="rect">
            <a:avLst/>
          </a:prstGeom>
          <a:noFill/>
        </p:spPr>
        <p:txBody>
          <a:bodyPr wrap="square">
            <a:spAutoFit/>
          </a:bodyPr>
          <a:lstStyle/>
          <a:p>
            <a:pPr>
              <a:buSzTx/>
              <a:defRPr kumimoji="0" sz="1800" b="0" i="0" u="none" strike="noStrike" kern="1200" cap="none" spc="0" normalizeH="0" baseline="0" noProof="0">
                <a:ln w="9525" cap="flat" cmpd="sng" algn="ctr">
                  <a:noFill/>
                  <a:prstDash val="solid"/>
                  <a:round/>
                  <a:headEnd type="none" w="med" len="med"/>
                  <a:tailEnd type="none" w="med" len="med"/>
                </a:ln>
                <a:solidFill>
                  <a:srgbClr val="000000"/>
                </a:solidFill>
                <a:effectLst/>
                <a:uLnTx/>
                <a:uFillTx/>
                <a:latin typeface="Arial" pitchFamily="34" charset="0"/>
                <a:ea typeface="ＭＳ Ｐゴシック" pitchFamily="34" charset="-128"/>
                <a:cs typeface="Arial"/>
                <a:sym typeface="Wingdings" charset="2"/>
              </a:defRPr>
            </a:pPr>
            <a:r>
              <a:rPr lang="en-US" altLang="zh-CN" sz="1800"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From: </a:t>
            </a:r>
            <a:r>
              <a:rPr lang="en-US" altLang="zh-CN" sz="1800" b="1"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Costs of Drug Development and Research and Development Intensity in the US, 2000-2018</a:t>
            </a:r>
          </a:p>
        </p:txBody>
      </p:sp>
    </p:spTree>
    <p:extLst>
      <p:ext uri="{BB962C8B-B14F-4D97-AF65-F5344CB8AC3E}">
        <p14:creationId xmlns:p14="http://schemas.microsoft.com/office/powerpoint/2010/main" val="3825664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73A77-5299-1224-4FC7-D66641EA6319}"/>
            </a:ext>
          </a:extLst>
        </p:cNvPr>
        <p:cNvGrpSpPr/>
        <p:nvPr/>
      </p:nvGrpSpPr>
      <p:grpSpPr>
        <a:xfrm>
          <a:off x="0" y="0"/>
          <a:ext cx="0" cy="0"/>
          <a:chOff x="0" y="0"/>
          <a:chExt cx="0" cy="0"/>
        </a:xfrm>
      </p:grpSpPr>
      <p:sp>
        <p:nvSpPr>
          <p:cNvPr id="33" name="文本框 32">
            <a:extLst>
              <a:ext uri="{FF2B5EF4-FFF2-40B4-BE49-F238E27FC236}">
                <a16:creationId xmlns:a16="http://schemas.microsoft.com/office/drawing/2014/main" id="{2E3C6344-7D66-81F3-837C-228494EFB8C5}"/>
              </a:ext>
            </a:extLst>
          </p:cNvPr>
          <p:cNvSpPr txBox="1"/>
          <p:nvPr/>
        </p:nvSpPr>
        <p:spPr>
          <a:xfrm>
            <a:off x="1100602" y="400829"/>
            <a:ext cx="5862054" cy="523220"/>
          </a:xfrm>
          <a:prstGeom prst="rect">
            <a:avLst/>
          </a:prstGeom>
          <a:noFill/>
        </p:spPr>
        <p:txBody>
          <a:bodyPr wrap="none" rtlCol="0">
            <a:spAutoFit/>
          </a:bodyPr>
          <a:lstStyle/>
          <a:p>
            <a:r>
              <a:rPr lang="en-US" altLang="zh-CN" sz="2800" b="1" dirty="0"/>
              <a:t>Two Types of Property Prediction</a:t>
            </a: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7CA992CB-4111-0262-CD87-8E070B13EF38}"/>
                  </a:ext>
                </a:extLst>
              </p:cNvPr>
              <p:cNvGraphicFramePr>
                <a:graphicFrameLocks noGrp="1"/>
              </p:cNvGraphicFramePr>
              <p:nvPr>
                <p:extLst>
                  <p:ext uri="{D42A27DB-BD31-4B8C-83A1-F6EECF244321}">
                    <p14:modId xmlns:p14="http://schemas.microsoft.com/office/powerpoint/2010/main" val="2787371966"/>
                  </p:ext>
                </p:extLst>
              </p:nvPr>
            </p:nvGraphicFramePr>
            <p:xfrm>
              <a:off x="1100602" y="1329308"/>
              <a:ext cx="10388905" cy="4888612"/>
            </p:xfrm>
            <a:graphic>
              <a:graphicData uri="http://schemas.openxmlformats.org/drawingml/2006/table">
                <a:tbl>
                  <a:tblPr firstRow="1" bandRow="1">
                    <a:tableStyleId>{5C22544A-7EE6-4342-B048-85BDC9FD1C3A}</a:tableStyleId>
                  </a:tblPr>
                  <a:tblGrid>
                    <a:gridCol w="3462968">
                      <a:extLst>
                        <a:ext uri="{9D8B030D-6E8A-4147-A177-3AD203B41FA5}">
                          <a16:colId xmlns:a16="http://schemas.microsoft.com/office/drawing/2014/main" val="1238458587"/>
                        </a:ext>
                      </a:extLst>
                    </a:gridCol>
                    <a:gridCol w="3655937">
                      <a:extLst>
                        <a:ext uri="{9D8B030D-6E8A-4147-A177-3AD203B41FA5}">
                          <a16:colId xmlns:a16="http://schemas.microsoft.com/office/drawing/2014/main" val="2702876634"/>
                        </a:ext>
                      </a:extLst>
                    </a:gridCol>
                    <a:gridCol w="3270000">
                      <a:extLst>
                        <a:ext uri="{9D8B030D-6E8A-4147-A177-3AD203B41FA5}">
                          <a16:colId xmlns:a16="http://schemas.microsoft.com/office/drawing/2014/main" val="2786866055"/>
                        </a:ext>
                      </a:extLst>
                    </a:gridCol>
                  </a:tblGrid>
                  <a:tr h="370840">
                    <a:tc>
                      <a:txBody>
                        <a:bodyPr/>
                        <a:lstStyle/>
                        <a:p>
                          <a:r>
                            <a:rPr lang="en-US" altLang="zh-CN" dirty="0"/>
                            <a:t>Property</a:t>
                          </a:r>
                          <a:endParaRPr lang="zh-CN" altLang="en-US" dirty="0"/>
                        </a:p>
                      </a:txBody>
                      <a:tcPr/>
                    </a:tc>
                    <a:tc>
                      <a:txBody>
                        <a:bodyPr/>
                        <a:lstStyle/>
                        <a:p>
                          <a:r>
                            <a:rPr lang="en-US" altLang="zh-CN" dirty="0"/>
                            <a:t>Left-hand side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Right-hand side</a:t>
                          </a:r>
                          <a:endParaRPr lang="zh-CN" altLang="en-US" dirty="0"/>
                        </a:p>
                      </a:txBody>
                      <a:tcPr/>
                    </a:tc>
                    <a:extLst>
                      <a:ext uri="{0D108BD9-81ED-4DB2-BD59-A6C34878D82A}">
                        <a16:rowId xmlns:a16="http://schemas.microsoft.com/office/drawing/2014/main" val="3305449409"/>
                      </a:ext>
                    </a:extLst>
                  </a:tr>
                  <a:tr h="1013715">
                    <a:tc>
                      <a:txBody>
                        <a:bodyPr/>
                        <a:lstStyle/>
                        <a:p>
                          <a:r>
                            <a:rPr lang="en-US" altLang="zh-CN" dirty="0"/>
                            <a:t>Normal melting point(K)</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𝑚</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220</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𝐹</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𝐹</m:t>
                                        </m:r>
                                      </m:sup>
                                    </m:sSubSup>
                                  </m:e>
                                </m:nary>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130</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𝑆</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𝑆</m:t>
                                        </m:r>
                                      </m:sup>
                                    </m:sSubSup>
                                  </m:e>
                                </m:nary>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74</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𝑇</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𝑇</m:t>
                                        </m:r>
                                      </m:sup>
                                    </m:sSubSup>
                                  </m:e>
                                </m:nary>
                              </m:oMath>
                            </m:oMathPara>
                          </a14:m>
                          <a:endParaRPr lang="zh-CN" altLang="en-US" dirty="0"/>
                        </a:p>
                      </a:txBody>
                      <a:tcPr/>
                    </a:tc>
                    <a:extLst>
                      <a:ext uri="{0D108BD9-81ED-4DB2-BD59-A6C34878D82A}">
                        <a16:rowId xmlns:a16="http://schemas.microsoft.com/office/drawing/2014/main" val="2857340324"/>
                      </a:ext>
                    </a:extLst>
                  </a:tr>
                  <a:tr h="370840">
                    <a:tc>
                      <a:txBody>
                        <a:bodyPr/>
                        <a:lstStyle/>
                        <a:p>
                          <a:r>
                            <a:rPr lang="en-US" altLang="zh-CN" dirty="0"/>
                            <a:t>Enthalpy of vaporization at 298K(KJ/mol)</a:t>
                          </a:r>
                          <a:endParaRPr lang="zh-CN" altLang="en-US" dirty="0"/>
                        </a:p>
                      </a:txBody>
                      <a:tcPr/>
                    </a:tc>
                    <a:tc>
                      <a:txBody>
                        <a:bodyPr/>
                        <a:lstStyle/>
                        <a:p>
                          <a:pP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𝑣</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𝑣</m:t>
                                    </m:r>
                                    <m:r>
                                      <a:rPr lang="en-US" altLang="zh-CN" b="0" i="1" smtClean="0">
                                        <a:latin typeface="Cambria Math" panose="02040503050406030204" pitchFamily="18" charset="0"/>
                                      </a:rPr>
                                      <m:t>0</m:t>
                                    </m:r>
                                  </m:sub>
                                </m:sSub>
                              </m:oMath>
                            </m:oMathPara>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220</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𝐹</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𝐹</m:t>
                                        </m:r>
                                      </m:sup>
                                    </m:sSubSup>
                                  </m:e>
                                </m:nary>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130</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𝑆</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𝑆</m:t>
                                        </m:r>
                                      </m:sup>
                                    </m:sSubSup>
                                  </m:e>
                                </m:nary>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74</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𝑇</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𝑇</m:t>
                                        </m:r>
                                      </m:sup>
                                    </m:sSubSup>
                                  </m:e>
                                </m:nary>
                              </m:oMath>
                            </m:oMathPara>
                          </a14:m>
                          <a:endParaRPr lang="zh-CN" altLang="en-US" dirty="0"/>
                        </a:p>
                        <a:p>
                          <a:endParaRPr lang="zh-CN" altLang="en-US" dirty="0"/>
                        </a:p>
                      </a:txBody>
                      <a:tcPr/>
                    </a:tc>
                    <a:extLst>
                      <a:ext uri="{0D108BD9-81ED-4DB2-BD59-A6C34878D82A}">
                        <a16:rowId xmlns:a16="http://schemas.microsoft.com/office/drawing/2014/main" val="1392317522"/>
                      </a:ext>
                    </a:extLst>
                  </a:tr>
                  <a:tr h="370840">
                    <a:tc>
                      <a:txBody>
                        <a:bodyPr/>
                        <a:lstStyle/>
                        <a:p>
                          <a:r>
                            <a:rPr lang="en-US" altLang="zh-CN" dirty="0"/>
                            <a:t>Critical temperature(K)</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𝑐</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m:t>
                                </m:r>
                              </m:oMath>
                            </m:oMathPara>
                          </a14:m>
                          <a:endParaRPr lang="zh-CN" altLang="en-US" dirty="0"/>
                        </a:p>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220</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𝐹</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𝐹</m:t>
                                        </m:r>
                                      </m:sup>
                                    </m:sSubSup>
                                  </m:e>
                                </m:nary>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130</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𝑆</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𝑆</m:t>
                                        </m:r>
                                      </m:sup>
                                    </m:sSubSup>
                                  </m:e>
                                </m:nary>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74</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𝑇</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𝑇</m:t>
                                        </m:r>
                                      </m:sup>
                                    </m:sSubSup>
                                  </m:e>
                                </m:nary>
                              </m:oMath>
                            </m:oMathPara>
                          </a14:m>
                          <a:endParaRPr lang="zh-CN" altLang="en-US" dirty="0"/>
                        </a:p>
                        <a:p>
                          <a:endParaRPr lang="zh-CN" altLang="en-US" dirty="0"/>
                        </a:p>
                      </a:txBody>
                      <a:tcPr/>
                    </a:tc>
                    <a:extLst>
                      <a:ext uri="{0D108BD9-81ED-4DB2-BD59-A6C34878D82A}">
                        <a16:rowId xmlns:a16="http://schemas.microsoft.com/office/drawing/2014/main" val="1593442634"/>
                      </a:ext>
                    </a:extLst>
                  </a:tr>
                  <a:tr h="370840">
                    <a:tc>
                      <a:txBody>
                        <a:bodyPr/>
                        <a:lstStyle/>
                        <a:p>
                          <a:r>
                            <a:rPr lang="en-US" altLang="zh-CN" dirty="0"/>
                            <a:t>Critical pressure(bar)</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−0.5</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𝑐</m:t>
                                    </m:r>
                                    <m:r>
                                      <a:rPr lang="en-US" altLang="zh-CN" b="0" i="1" smtClean="0">
                                        <a:latin typeface="Cambria Math" panose="02040503050406030204" pitchFamily="18" charset="0"/>
                                      </a:rPr>
                                      <m:t>2</m:t>
                                    </m:r>
                                  </m:sub>
                                </m:sSub>
                              </m:oMath>
                            </m:oMathPara>
                          </a14:m>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220</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𝐹</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𝐹</m:t>
                                        </m:r>
                                      </m:sup>
                                    </m:sSubSup>
                                  </m:e>
                                </m:nary>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130</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𝑆</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𝑆</m:t>
                                        </m:r>
                                      </m:sup>
                                    </m:sSubSup>
                                  </m:e>
                                </m:nary>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74</m:t>
                                    </m:r>
                                  </m:sup>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𝑇</m:t>
                                        </m:r>
                                      </m:sup>
                                    </m:sSubSup>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𝑇</m:t>
                                        </m:r>
                                      </m:sup>
                                    </m:sSubSup>
                                  </m:e>
                                </m:nary>
                              </m:oMath>
                            </m:oMathPara>
                          </a14:m>
                          <a:endParaRPr lang="zh-CN" altLang="en-US" dirty="0"/>
                        </a:p>
                        <a:p>
                          <a:endParaRPr lang="zh-CN" altLang="en-US" dirty="0"/>
                        </a:p>
                      </a:txBody>
                      <a:tcPr/>
                    </a:tc>
                    <a:extLst>
                      <a:ext uri="{0D108BD9-81ED-4DB2-BD59-A6C34878D82A}">
                        <a16:rowId xmlns:a16="http://schemas.microsoft.com/office/drawing/2014/main" val="732587183"/>
                      </a:ext>
                    </a:extLst>
                  </a:tr>
                </a:tbl>
              </a:graphicData>
            </a:graphic>
          </p:graphicFrame>
        </mc:Choice>
        <mc:Fallback xmlns="">
          <p:graphicFrame>
            <p:nvGraphicFramePr>
              <p:cNvPr id="3" name="表格 2">
                <a:extLst>
                  <a:ext uri="{FF2B5EF4-FFF2-40B4-BE49-F238E27FC236}">
                    <a16:creationId xmlns:a16="http://schemas.microsoft.com/office/drawing/2014/main" id="{7CA992CB-4111-0262-CD87-8E070B13EF38}"/>
                  </a:ext>
                </a:extLst>
              </p:cNvPr>
              <p:cNvGraphicFramePr>
                <a:graphicFrameLocks noGrp="1"/>
              </p:cNvGraphicFramePr>
              <p:nvPr>
                <p:extLst>
                  <p:ext uri="{D42A27DB-BD31-4B8C-83A1-F6EECF244321}">
                    <p14:modId xmlns:p14="http://schemas.microsoft.com/office/powerpoint/2010/main" val="2787371966"/>
                  </p:ext>
                </p:extLst>
              </p:nvPr>
            </p:nvGraphicFramePr>
            <p:xfrm>
              <a:off x="1100602" y="1329308"/>
              <a:ext cx="10388905" cy="4888612"/>
            </p:xfrm>
            <a:graphic>
              <a:graphicData uri="http://schemas.openxmlformats.org/drawingml/2006/table">
                <a:tbl>
                  <a:tblPr firstRow="1" bandRow="1">
                    <a:tableStyleId>{5C22544A-7EE6-4342-B048-85BDC9FD1C3A}</a:tableStyleId>
                  </a:tblPr>
                  <a:tblGrid>
                    <a:gridCol w="3462968">
                      <a:extLst>
                        <a:ext uri="{9D8B030D-6E8A-4147-A177-3AD203B41FA5}">
                          <a16:colId xmlns:a16="http://schemas.microsoft.com/office/drawing/2014/main" val="1238458587"/>
                        </a:ext>
                      </a:extLst>
                    </a:gridCol>
                    <a:gridCol w="3655937">
                      <a:extLst>
                        <a:ext uri="{9D8B030D-6E8A-4147-A177-3AD203B41FA5}">
                          <a16:colId xmlns:a16="http://schemas.microsoft.com/office/drawing/2014/main" val="2702876634"/>
                        </a:ext>
                      </a:extLst>
                    </a:gridCol>
                    <a:gridCol w="3270000">
                      <a:extLst>
                        <a:ext uri="{9D8B030D-6E8A-4147-A177-3AD203B41FA5}">
                          <a16:colId xmlns:a16="http://schemas.microsoft.com/office/drawing/2014/main" val="2786866055"/>
                        </a:ext>
                      </a:extLst>
                    </a:gridCol>
                  </a:tblGrid>
                  <a:tr h="370840">
                    <a:tc>
                      <a:txBody>
                        <a:bodyPr/>
                        <a:lstStyle/>
                        <a:p>
                          <a:r>
                            <a:rPr lang="en-US" altLang="zh-CN" dirty="0"/>
                            <a:t>Property</a:t>
                          </a:r>
                          <a:endParaRPr lang="zh-CN" altLang="en-US" dirty="0"/>
                        </a:p>
                      </a:txBody>
                      <a:tcPr/>
                    </a:tc>
                    <a:tc>
                      <a:txBody>
                        <a:bodyPr/>
                        <a:lstStyle/>
                        <a:p>
                          <a:r>
                            <a:rPr lang="en-US" altLang="zh-CN" dirty="0"/>
                            <a:t>Left-hand side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Right-hand side</a:t>
                          </a:r>
                          <a:endParaRPr lang="zh-CN" altLang="en-US" dirty="0"/>
                        </a:p>
                      </a:txBody>
                      <a:tcPr/>
                    </a:tc>
                    <a:extLst>
                      <a:ext uri="{0D108BD9-81ED-4DB2-BD59-A6C34878D82A}">
                        <a16:rowId xmlns:a16="http://schemas.microsoft.com/office/drawing/2014/main" val="3305449409"/>
                      </a:ext>
                    </a:extLst>
                  </a:tr>
                  <a:tr h="1013715">
                    <a:tc>
                      <a:txBody>
                        <a:bodyPr/>
                        <a:lstStyle/>
                        <a:p>
                          <a:r>
                            <a:rPr lang="en-US" altLang="zh-CN" dirty="0"/>
                            <a:t>Normal melting point(K)</a:t>
                          </a:r>
                          <a:endParaRPr lang="zh-CN" altLang="en-US" dirty="0"/>
                        </a:p>
                      </a:txBody>
                      <a:tcPr/>
                    </a:tc>
                    <a:tc>
                      <a:txBody>
                        <a:bodyPr/>
                        <a:lstStyle/>
                        <a:p>
                          <a:endParaRPr lang="zh-CN"/>
                        </a:p>
                      </a:txBody>
                      <a:tcPr>
                        <a:blipFill>
                          <a:blip r:embed="rId3"/>
                          <a:stretch>
                            <a:fillRect l="-94833" t="-39759" r="-90167" b="-348193"/>
                          </a:stretch>
                        </a:blipFill>
                      </a:tcPr>
                    </a:tc>
                    <a:tc>
                      <a:txBody>
                        <a:bodyPr/>
                        <a:lstStyle/>
                        <a:p>
                          <a:endParaRPr lang="zh-CN"/>
                        </a:p>
                      </a:txBody>
                      <a:tcPr>
                        <a:blipFill>
                          <a:blip r:embed="rId3"/>
                          <a:stretch>
                            <a:fillRect l="-217691" t="-39759" r="-745" b="-348193"/>
                          </a:stretch>
                        </a:blipFill>
                      </a:tcPr>
                    </a:tc>
                    <a:extLst>
                      <a:ext uri="{0D108BD9-81ED-4DB2-BD59-A6C34878D82A}">
                        <a16:rowId xmlns:a16="http://schemas.microsoft.com/office/drawing/2014/main" val="2857340324"/>
                      </a:ext>
                    </a:extLst>
                  </a:tr>
                  <a:tr h="1168019">
                    <a:tc>
                      <a:txBody>
                        <a:bodyPr/>
                        <a:lstStyle/>
                        <a:p>
                          <a:r>
                            <a:rPr lang="en-US" altLang="zh-CN" dirty="0"/>
                            <a:t>Enthalpy of vaporization at 298K(KJ/mol)</a:t>
                          </a:r>
                          <a:endParaRPr lang="zh-CN" altLang="en-US" dirty="0"/>
                        </a:p>
                      </a:txBody>
                      <a:tcPr/>
                    </a:tc>
                    <a:tc>
                      <a:txBody>
                        <a:bodyPr/>
                        <a:lstStyle/>
                        <a:p>
                          <a:endParaRPr lang="zh-CN"/>
                        </a:p>
                      </a:txBody>
                      <a:tcPr>
                        <a:blipFill>
                          <a:blip r:embed="rId3"/>
                          <a:stretch>
                            <a:fillRect l="-94833" t="-120833" r="-90167" b="-201042"/>
                          </a:stretch>
                        </a:blipFill>
                      </a:tcPr>
                    </a:tc>
                    <a:tc>
                      <a:txBody>
                        <a:bodyPr/>
                        <a:lstStyle/>
                        <a:p>
                          <a:endParaRPr lang="zh-CN"/>
                        </a:p>
                      </a:txBody>
                      <a:tcPr>
                        <a:blipFill>
                          <a:blip r:embed="rId3"/>
                          <a:stretch>
                            <a:fillRect l="-217691" t="-120833" r="-745" b="-201042"/>
                          </a:stretch>
                        </a:blipFill>
                      </a:tcPr>
                    </a:tc>
                    <a:extLst>
                      <a:ext uri="{0D108BD9-81ED-4DB2-BD59-A6C34878D82A}">
                        <a16:rowId xmlns:a16="http://schemas.microsoft.com/office/drawing/2014/main" val="1392317522"/>
                      </a:ext>
                    </a:extLst>
                  </a:tr>
                  <a:tr h="1168019">
                    <a:tc>
                      <a:txBody>
                        <a:bodyPr/>
                        <a:lstStyle/>
                        <a:p>
                          <a:r>
                            <a:rPr lang="en-US" altLang="zh-CN" dirty="0"/>
                            <a:t>Critical temperature(K)</a:t>
                          </a:r>
                          <a:endParaRPr lang="zh-CN" altLang="en-US" dirty="0"/>
                        </a:p>
                      </a:txBody>
                      <a:tcPr/>
                    </a:tc>
                    <a:tc>
                      <a:txBody>
                        <a:bodyPr/>
                        <a:lstStyle/>
                        <a:p>
                          <a:endParaRPr lang="zh-CN"/>
                        </a:p>
                      </a:txBody>
                      <a:tcPr>
                        <a:blipFill>
                          <a:blip r:embed="rId3"/>
                          <a:stretch>
                            <a:fillRect l="-94833" t="-221990" r="-90167" b="-102094"/>
                          </a:stretch>
                        </a:blipFill>
                      </a:tcPr>
                    </a:tc>
                    <a:tc>
                      <a:txBody>
                        <a:bodyPr/>
                        <a:lstStyle/>
                        <a:p>
                          <a:endParaRPr lang="zh-CN"/>
                        </a:p>
                      </a:txBody>
                      <a:tcPr>
                        <a:blipFill>
                          <a:blip r:embed="rId3"/>
                          <a:stretch>
                            <a:fillRect l="-217691" t="-221990" r="-745" b="-102094"/>
                          </a:stretch>
                        </a:blipFill>
                      </a:tcPr>
                    </a:tc>
                    <a:extLst>
                      <a:ext uri="{0D108BD9-81ED-4DB2-BD59-A6C34878D82A}">
                        <a16:rowId xmlns:a16="http://schemas.microsoft.com/office/drawing/2014/main" val="1593442634"/>
                      </a:ext>
                    </a:extLst>
                  </a:tr>
                  <a:tr h="1168019">
                    <a:tc>
                      <a:txBody>
                        <a:bodyPr/>
                        <a:lstStyle/>
                        <a:p>
                          <a:r>
                            <a:rPr lang="en-US" altLang="zh-CN" dirty="0"/>
                            <a:t>Critical pressure(bar)</a:t>
                          </a:r>
                          <a:endParaRPr lang="zh-CN" altLang="en-US" dirty="0"/>
                        </a:p>
                      </a:txBody>
                      <a:tcPr/>
                    </a:tc>
                    <a:tc>
                      <a:txBody>
                        <a:bodyPr/>
                        <a:lstStyle/>
                        <a:p>
                          <a:endParaRPr lang="zh-CN"/>
                        </a:p>
                      </a:txBody>
                      <a:tcPr>
                        <a:blipFill>
                          <a:blip r:embed="rId3"/>
                          <a:stretch>
                            <a:fillRect l="-94833" t="-320313" r="-90167" b="-1563"/>
                          </a:stretch>
                        </a:blipFill>
                      </a:tcPr>
                    </a:tc>
                    <a:tc>
                      <a:txBody>
                        <a:bodyPr/>
                        <a:lstStyle/>
                        <a:p>
                          <a:endParaRPr lang="zh-CN"/>
                        </a:p>
                      </a:txBody>
                      <a:tcPr>
                        <a:blipFill>
                          <a:blip r:embed="rId3"/>
                          <a:stretch>
                            <a:fillRect l="-217691" t="-320313" r="-745" b="-1563"/>
                          </a:stretch>
                        </a:blipFill>
                      </a:tcPr>
                    </a:tc>
                    <a:extLst>
                      <a:ext uri="{0D108BD9-81ED-4DB2-BD59-A6C34878D82A}">
                        <a16:rowId xmlns:a16="http://schemas.microsoft.com/office/drawing/2014/main" val="732587183"/>
                      </a:ext>
                    </a:extLst>
                  </a:tr>
                </a:tbl>
              </a:graphicData>
            </a:graphic>
          </p:graphicFrame>
        </mc:Fallback>
      </mc:AlternateContent>
      <p:sp>
        <p:nvSpPr>
          <p:cNvPr id="7" name="文本框 6">
            <a:extLst>
              <a:ext uri="{FF2B5EF4-FFF2-40B4-BE49-F238E27FC236}">
                <a16:creationId xmlns:a16="http://schemas.microsoft.com/office/drawing/2014/main" id="{FDBFF323-DBAC-87E0-BFFA-9E85C12F1B33}"/>
              </a:ext>
            </a:extLst>
          </p:cNvPr>
          <p:cNvSpPr txBox="1"/>
          <p:nvPr/>
        </p:nvSpPr>
        <p:spPr>
          <a:xfrm>
            <a:off x="4690115" y="924049"/>
            <a:ext cx="1824526" cy="308832"/>
          </a:xfrm>
          <a:prstGeom prst="roundRect">
            <a:avLst>
              <a:gd name="adj" fmla="val 50000"/>
            </a:avLst>
          </a:prstGeom>
          <a:noFill/>
        </p:spPr>
        <p:txBody>
          <a:bodyPr wrap="none" lIns="0" tIns="0" rIns="0" bIns="0" rtlCol="0" anchor="ctr">
            <a:noAutofit/>
          </a:bodyPr>
          <a:lstStyle/>
          <a:p>
            <a:r>
              <a:rPr lang="en-US" altLang="zh-CN" sz="2400" b="1" dirty="0"/>
              <a:t>Single point model</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cs typeface="OPPOSans M" panose="00020600040101010101" pitchFamily="18" charset="-122"/>
              <a:sym typeface="思源黑体 CN Normal" panose="020B0400000000000000" pitchFamily="34" charset="-122"/>
            </a:endParaRPr>
          </a:p>
        </p:txBody>
      </p:sp>
    </p:spTree>
    <p:extLst>
      <p:ext uri="{BB962C8B-B14F-4D97-AF65-F5344CB8AC3E}">
        <p14:creationId xmlns:p14="http://schemas.microsoft.com/office/powerpoint/2010/main" val="1648817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5BCB9-CD8A-B8EA-3F1B-5FB2A51698DD}"/>
            </a:ext>
          </a:extLst>
        </p:cNvPr>
        <p:cNvGrpSpPr/>
        <p:nvPr/>
      </p:nvGrpSpPr>
      <p:grpSpPr>
        <a:xfrm>
          <a:off x="0" y="0"/>
          <a:ext cx="0" cy="0"/>
          <a:chOff x="0" y="0"/>
          <a:chExt cx="0" cy="0"/>
        </a:xfrm>
      </p:grpSpPr>
      <p:sp>
        <p:nvSpPr>
          <p:cNvPr id="33" name="文本框 32">
            <a:extLst>
              <a:ext uri="{FF2B5EF4-FFF2-40B4-BE49-F238E27FC236}">
                <a16:creationId xmlns:a16="http://schemas.microsoft.com/office/drawing/2014/main" id="{36A67D9A-B0D4-E48B-D0D3-9E05EC84D6CC}"/>
              </a:ext>
            </a:extLst>
          </p:cNvPr>
          <p:cNvSpPr txBox="1"/>
          <p:nvPr/>
        </p:nvSpPr>
        <p:spPr>
          <a:xfrm>
            <a:off x="1100602" y="400829"/>
            <a:ext cx="5862054" cy="523220"/>
          </a:xfrm>
          <a:prstGeom prst="rect">
            <a:avLst/>
          </a:prstGeom>
          <a:noFill/>
        </p:spPr>
        <p:txBody>
          <a:bodyPr wrap="none" rtlCol="0">
            <a:spAutoFit/>
          </a:bodyPr>
          <a:lstStyle/>
          <a:p>
            <a:r>
              <a:rPr lang="en-US" altLang="zh-CN" sz="2800" b="1" dirty="0"/>
              <a:t>Two Types of Property Prediction</a:t>
            </a: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9E496521-8A16-0FB7-4038-49EC9751463B}"/>
                  </a:ext>
                </a:extLst>
              </p:cNvPr>
              <p:cNvGraphicFramePr>
                <a:graphicFrameLocks noGrp="1"/>
              </p:cNvGraphicFramePr>
              <p:nvPr>
                <p:extLst>
                  <p:ext uri="{D42A27DB-BD31-4B8C-83A1-F6EECF244321}">
                    <p14:modId xmlns:p14="http://schemas.microsoft.com/office/powerpoint/2010/main" val="1702501082"/>
                  </p:ext>
                </p:extLst>
              </p:nvPr>
            </p:nvGraphicFramePr>
            <p:xfrm>
              <a:off x="593283" y="1470019"/>
              <a:ext cx="10798159" cy="4415719"/>
            </p:xfrm>
            <a:graphic>
              <a:graphicData uri="http://schemas.openxmlformats.org/drawingml/2006/table">
                <a:tbl>
                  <a:tblPr firstRow="1" bandRow="1">
                    <a:tableStyleId>{5C22544A-7EE6-4342-B048-85BDC9FD1C3A}</a:tableStyleId>
                  </a:tblPr>
                  <a:tblGrid>
                    <a:gridCol w="3295671">
                      <a:extLst>
                        <a:ext uri="{9D8B030D-6E8A-4147-A177-3AD203B41FA5}">
                          <a16:colId xmlns:a16="http://schemas.microsoft.com/office/drawing/2014/main" val="1238458587"/>
                        </a:ext>
                      </a:extLst>
                    </a:gridCol>
                    <a:gridCol w="7502488">
                      <a:extLst>
                        <a:ext uri="{9D8B030D-6E8A-4147-A177-3AD203B41FA5}">
                          <a16:colId xmlns:a16="http://schemas.microsoft.com/office/drawing/2014/main" val="2702876634"/>
                        </a:ext>
                      </a:extLst>
                    </a:gridCol>
                  </a:tblGrid>
                  <a:tr h="675660">
                    <a:tc>
                      <a:txBody>
                        <a:bodyPr/>
                        <a:lstStyle/>
                        <a:p>
                          <a:r>
                            <a:rPr lang="en-US" altLang="zh-CN" dirty="0"/>
                            <a:t>Property</a:t>
                          </a:r>
                          <a:endParaRPr lang="zh-CN" altLang="en-US" dirty="0"/>
                        </a:p>
                      </a:txBody>
                      <a:tcPr/>
                    </a:tc>
                    <a:tc>
                      <a:txBody>
                        <a:bodyPr/>
                        <a:lstStyle/>
                        <a:p>
                          <a:pPr algn="ctr"/>
                          <a:r>
                            <a:rPr lang="en-US" altLang="zh-CN" dirty="0"/>
                            <a:t>model</a:t>
                          </a:r>
                          <a:endParaRPr lang="zh-CN" altLang="en-US" dirty="0"/>
                        </a:p>
                      </a:txBody>
                      <a:tcPr/>
                    </a:tc>
                    <a:extLst>
                      <a:ext uri="{0D108BD9-81ED-4DB2-BD59-A6C34878D82A}">
                        <a16:rowId xmlns:a16="http://schemas.microsoft.com/office/drawing/2014/main" val="3305449409"/>
                      </a:ext>
                    </a:extLst>
                  </a:tr>
                  <a:tr h="1872611">
                    <a:tc>
                      <a:txBody>
                        <a:bodyPr/>
                        <a:lstStyle/>
                        <a:p>
                          <a:r>
                            <a:rPr lang="en-US" altLang="zh-CN" dirty="0"/>
                            <a:t>Heat capacity (K/deg mol)</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nary>
                              </m:oMath>
                            </m:oMathPara>
                          </a14:m>
                          <a:endParaRPr lang="zh-CN" altLang="en-US" dirty="0"/>
                        </a:p>
                      </a:txBody>
                      <a:tcPr/>
                    </a:tc>
                    <a:extLst>
                      <a:ext uri="{0D108BD9-81ED-4DB2-BD59-A6C34878D82A}">
                        <a16:rowId xmlns:a16="http://schemas.microsoft.com/office/drawing/2014/main" val="2857340324"/>
                      </a:ext>
                    </a:extLst>
                  </a:tr>
                  <a:tr h="1182404">
                    <a:tc>
                      <a:txBody>
                        <a:bodyPr/>
                        <a:lstStyle/>
                        <a:p>
                          <a:r>
                            <a:rPr lang="en-US" altLang="zh-CN" dirty="0"/>
                            <a:t>Vapor pressure(pa)</a:t>
                          </a:r>
                          <a:endParaRPr lang="zh-CN" altLang="en-US" dirty="0"/>
                        </a:p>
                      </a:txBody>
                      <a:tcPr/>
                    </a:tc>
                    <a:tc>
                      <a:txBody>
                        <a:bodyPr/>
                        <a:lstStyle/>
                        <a:p>
                          <a:pPr/>
                          <a14:m>
                            <m:oMathPara xmlns:m="http://schemas.openxmlformats.org/officeDocument/2006/math">
                              <m:oMathParaPr>
                                <m:jc m:val="center"/>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𝑣𝑝</m:t>
                                            </m:r>
                                          </m:sup>
                                        </m:sSup>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𝐵</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ln</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1392317522"/>
                      </a:ext>
                    </a:extLst>
                  </a:tr>
                  <a:tr h="685044">
                    <a:tc>
                      <a:txBody>
                        <a:bodyPr/>
                        <a:lstStyle/>
                        <a:p>
                          <a:r>
                            <a:rPr lang="en-US" altLang="zh-CN" dirty="0"/>
                            <a:t>Heat of vaporization(J/mol)</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𝑣𝑝</m:t>
                                    </m:r>
                                  </m:sup>
                                </m:sSubSup>
                                <m:r>
                                  <a:rPr lang="en-US" altLang="zh-CN" b="0" i="1" smtClean="0">
                                    <a:latin typeface="Cambria Math" panose="02040503050406030204" pitchFamily="18" charset="0"/>
                                  </a:rPr>
                                  <m:t>=</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R</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1.5∗</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𝐵</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0.5</m:t>
                                        </m:r>
                                      </m:sup>
                                    </m:sSup>
                                  </m:den>
                                </m:f>
                                <m:r>
                                  <a:rPr lang="en-US" altLang="zh-CN" b="0" i="0"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𝐶</m:t>
                                    </m:r>
                                    <m:r>
                                      <a:rPr lang="en-US" altLang="zh-CN" b="0" i="1" smtClean="0">
                                        <a:latin typeface="Cambria Math" panose="02040503050406030204" pitchFamily="18" charset="0"/>
                                      </a:rPr>
                                      <m:t> </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a:latin typeface="Cambria Math" panose="02040503050406030204" pitchFamily="18" charset="0"/>
                                      </a:rPr>
                                      <m:t>T</m:t>
                                    </m:r>
                                  </m:e>
                                  <m:sup>
                                    <m:r>
                                      <a:rPr lang="en-US" altLang="zh-CN" b="0" i="1" smtClean="0">
                                        <a:latin typeface="Cambria Math" panose="02040503050406030204" pitchFamily="18" charset="0"/>
                                      </a:rPr>
                                      <m:t>2</m:t>
                                    </m:r>
                                  </m:sup>
                                </m:sSup>
                                <m:r>
                                  <a:rPr lang="en-US" altLang="zh-CN" b="0" i="0"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1593442634"/>
                      </a:ext>
                    </a:extLst>
                  </a:tr>
                </a:tbl>
              </a:graphicData>
            </a:graphic>
          </p:graphicFrame>
        </mc:Choice>
        <mc:Fallback xmlns="">
          <p:graphicFrame>
            <p:nvGraphicFramePr>
              <p:cNvPr id="3" name="表格 2">
                <a:extLst>
                  <a:ext uri="{FF2B5EF4-FFF2-40B4-BE49-F238E27FC236}">
                    <a16:creationId xmlns:a16="http://schemas.microsoft.com/office/drawing/2014/main" id="{9E496521-8A16-0FB7-4038-49EC9751463B}"/>
                  </a:ext>
                </a:extLst>
              </p:cNvPr>
              <p:cNvGraphicFramePr>
                <a:graphicFrameLocks noGrp="1"/>
              </p:cNvGraphicFramePr>
              <p:nvPr>
                <p:extLst>
                  <p:ext uri="{D42A27DB-BD31-4B8C-83A1-F6EECF244321}">
                    <p14:modId xmlns:p14="http://schemas.microsoft.com/office/powerpoint/2010/main" val="1702501082"/>
                  </p:ext>
                </p:extLst>
              </p:nvPr>
            </p:nvGraphicFramePr>
            <p:xfrm>
              <a:off x="593283" y="1470019"/>
              <a:ext cx="10798159" cy="4415719"/>
            </p:xfrm>
            <a:graphic>
              <a:graphicData uri="http://schemas.openxmlformats.org/drawingml/2006/table">
                <a:tbl>
                  <a:tblPr firstRow="1" bandRow="1">
                    <a:tableStyleId>{5C22544A-7EE6-4342-B048-85BDC9FD1C3A}</a:tableStyleId>
                  </a:tblPr>
                  <a:tblGrid>
                    <a:gridCol w="3295671">
                      <a:extLst>
                        <a:ext uri="{9D8B030D-6E8A-4147-A177-3AD203B41FA5}">
                          <a16:colId xmlns:a16="http://schemas.microsoft.com/office/drawing/2014/main" val="1238458587"/>
                        </a:ext>
                      </a:extLst>
                    </a:gridCol>
                    <a:gridCol w="7502488">
                      <a:extLst>
                        <a:ext uri="{9D8B030D-6E8A-4147-A177-3AD203B41FA5}">
                          <a16:colId xmlns:a16="http://schemas.microsoft.com/office/drawing/2014/main" val="2702876634"/>
                        </a:ext>
                      </a:extLst>
                    </a:gridCol>
                  </a:tblGrid>
                  <a:tr h="675660">
                    <a:tc>
                      <a:txBody>
                        <a:bodyPr/>
                        <a:lstStyle/>
                        <a:p>
                          <a:r>
                            <a:rPr lang="en-US" altLang="zh-CN" dirty="0"/>
                            <a:t>Property</a:t>
                          </a:r>
                          <a:endParaRPr lang="zh-CN" altLang="en-US" dirty="0"/>
                        </a:p>
                      </a:txBody>
                      <a:tcPr/>
                    </a:tc>
                    <a:tc>
                      <a:txBody>
                        <a:bodyPr/>
                        <a:lstStyle/>
                        <a:p>
                          <a:pPr algn="ctr"/>
                          <a:r>
                            <a:rPr lang="en-US" altLang="zh-CN" dirty="0"/>
                            <a:t>model</a:t>
                          </a:r>
                          <a:endParaRPr lang="zh-CN" altLang="en-US" dirty="0"/>
                        </a:p>
                      </a:txBody>
                      <a:tcPr/>
                    </a:tc>
                    <a:extLst>
                      <a:ext uri="{0D108BD9-81ED-4DB2-BD59-A6C34878D82A}">
                        <a16:rowId xmlns:a16="http://schemas.microsoft.com/office/drawing/2014/main" val="3305449409"/>
                      </a:ext>
                    </a:extLst>
                  </a:tr>
                  <a:tr h="1872611">
                    <a:tc>
                      <a:txBody>
                        <a:bodyPr/>
                        <a:lstStyle/>
                        <a:p>
                          <a:r>
                            <a:rPr lang="en-US" altLang="zh-CN" dirty="0"/>
                            <a:t>Heat capacity (K/deg mol)</a:t>
                          </a:r>
                          <a:endParaRPr lang="zh-CN" altLang="en-US" dirty="0"/>
                        </a:p>
                      </a:txBody>
                      <a:tcPr/>
                    </a:tc>
                    <a:tc>
                      <a:txBody>
                        <a:bodyPr/>
                        <a:lstStyle/>
                        <a:p>
                          <a:endParaRPr lang="zh-CN"/>
                        </a:p>
                      </a:txBody>
                      <a:tcPr>
                        <a:blipFill>
                          <a:blip r:embed="rId3"/>
                          <a:stretch>
                            <a:fillRect l="-44029" t="-37785" r="-325" b="-100651"/>
                          </a:stretch>
                        </a:blipFill>
                      </a:tcPr>
                    </a:tc>
                    <a:extLst>
                      <a:ext uri="{0D108BD9-81ED-4DB2-BD59-A6C34878D82A}">
                        <a16:rowId xmlns:a16="http://schemas.microsoft.com/office/drawing/2014/main" val="2857340324"/>
                      </a:ext>
                    </a:extLst>
                  </a:tr>
                  <a:tr h="1182404">
                    <a:tc>
                      <a:txBody>
                        <a:bodyPr/>
                        <a:lstStyle/>
                        <a:p>
                          <a:r>
                            <a:rPr lang="en-US" altLang="zh-CN" dirty="0"/>
                            <a:t>Vapor pressure(pa)</a:t>
                          </a:r>
                          <a:endParaRPr lang="zh-CN" altLang="en-US" dirty="0"/>
                        </a:p>
                      </a:txBody>
                      <a:tcPr/>
                    </a:tc>
                    <a:tc>
                      <a:txBody>
                        <a:bodyPr/>
                        <a:lstStyle/>
                        <a:p>
                          <a:endParaRPr lang="zh-CN"/>
                        </a:p>
                      </a:txBody>
                      <a:tcPr>
                        <a:blipFill>
                          <a:blip r:embed="rId3"/>
                          <a:stretch>
                            <a:fillRect l="-44029" t="-216923" r="-325" b="-58462"/>
                          </a:stretch>
                        </a:blipFill>
                      </a:tcPr>
                    </a:tc>
                    <a:extLst>
                      <a:ext uri="{0D108BD9-81ED-4DB2-BD59-A6C34878D82A}">
                        <a16:rowId xmlns:a16="http://schemas.microsoft.com/office/drawing/2014/main" val="1392317522"/>
                      </a:ext>
                    </a:extLst>
                  </a:tr>
                  <a:tr h="685044">
                    <a:tc>
                      <a:txBody>
                        <a:bodyPr/>
                        <a:lstStyle/>
                        <a:p>
                          <a:r>
                            <a:rPr lang="en-US" altLang="zh-CN" dirty="0"/>
                            <a:t>Heat of vaporization(J/mol)</a:t>
                          </a:r>
                          <a:endParaRPr lang="zh-CN" altLang="en-US" dirty="0"/>
                        </a:p>
                      </a:txBody>
                      <a:tcPr/>
                    </a:tc>
                    <a:tc>
                      <a:txBody>
                        <a:bodyPr/>
                        <a:lstStyle/>
                        <a:p>
                          <a:endParaRPr lang="zh-CN"/>
                        </a:p>
                      </a:txBody>
                      <a:tcPr>
                        <a:blipFill>
                          <a:blip r:embed="rId3"/>
                          <a:stretch>
                            <a:fillRect l="-44029" t="-551786" r="-325" b="-1786"/>
                          </a:stretch>
                        </a:blipFill>
                      </a:tcPr>
                    </a:tc>
                    <a:extLst>
                      <a:ext uri="{0D108BD9-81ED-4DB2-BD59-A6C34878D82A}">
                        <a16:rowId xmlns:a16="http://schemas.microsoft.com/office/drawing/2014/main" val="1593442634"/>
                      </a:ext>
                    </a:extLst>
                  </a:tr>
                </a:tbl>
              </a:graphicData>
            </a:graphic>
          </p:graphicFrame>
        </mc:Fallback>
      </mc:AlternateContent>
      <p:sp>
        <p:nvSpPr>
          <p:cNvPr id="7" name="文本框 6">
            <a:extLst>
              <a:ext uri="{FF2B5EF4-FFF2-40B4-BE49-F238E27FC236}">
                <a16:creationId xmlns:a16="http://schemas.microsoft.com/office/drawing/2014/main" id="{4B0AE767-E7A6-97E9-BEA4-4FFA9E36289C}"/>
              </a:ext>
            </a:extLst>
          </p:cNvPr>
          <p:cNvSpPr txBox="1"/>
          <p:nvPr/>
        </p:nvSpPr>
        <p:spPr>
          <a:xfrm>
            <a:off x="4271474" y="972262"/>
            <a:ext cx="1824526" cy="308832"/>
          </a:xfrm>
          <a:prstGeom prst="roundRect">
            <a:avLst>
              <a:gd name="adj" fmla="val 50000"/>
            </a:avLst>
          </a:prstGeom>
          <a:noFill/>
        </p:spPr>
        <p:txBody>
          <a:bodyPr wrap="none" lIns="0" tIns="0" rIns="0" bIns="0" rtlCol="0" anchor="ctr">
            <a:noAutofit/>
          </a:bodyPr>
          <a:lstStyle/>
          <a:p>
            <a:r>
              <a:rPr lang="en-US" altLang="zh-CN" sz="2400" b="1" dirty="0"/>
              <a:t>Temperature dependent model</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cs typeface="OPPOSans M" panose="00020600040101010101" pitchFamily="18" charset="-122"/>
              <a:sym typeface="思源黑体 CN Normal" panose="020B0400000000000000" pitchFamily="34" charset="-122"/>
            </a:endParaRPr>
          </a:p>
        </p:txBody>
      </p:sp>
    </p:spTree>
    <p:extLst>
      <p:ext uri="{BB962C8B-B14F-4D97-AF65-F5344CB8AC3E}">
        <p14:creationId xmlns:p14="http://schemas.microsoft.com/office/powerpoint/2010/main" val="3624114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椭圆 50">
            <a:extLst>
              <a:ext uri="{FF2B5EF4-FFF2-40B4-BE49-F238E27FC236}">
                <a16:creationId xmlns:a16="http://schemas.microsoft.com/office/drawing/2014/main" id="{7EA6FA9E-A785-43C2-8D9D-47446989D538}"/>
              </a:ext>
            </a:extLst>
          </p:cNvPr>
          <p:cNvSpPr/>
          <p:nvPr/>
        </p:nvSpPr>
        <p:spPr>
          <a:xfrm rot="19741494">
            <a:off x="8729264" y="1315894"/>
            <a:ext cx="1902086" cy="1902086"/>
          </a:xfrm>
          <a:prstGeom prst="ellipse">
            <a:avLst/>
          </a:prstGeom>
          <a:gradFill flip="none" rotWithShape="1">
            <a:gsLst>
              <a:gs pos="61000">
                <a:schemeClr val="bg1">
                  <a:alpha val="36000"/>
                </a:schemeClr>
              </a:gs>
              <a:gs pos="97000">
                <a:schemeClr val="accent1">
                  <a:lumMod val="73000"/>
                  <a:lumOff val="27000"/>
                  <a:alpha val="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5" name="文本框 24">
            <a:extLst>
              <a:ext uri="{FF2B5EF4-FFF2-40B4-BE49-F238E27FC236}">
                <a16:creationId xmlns:a16="http://schemas.microsoft.com/office/drawing/2014/main" id="{FF53823E-5EB0-6B46-5087-62F14C384696}"/>
              </a:ext>
            </a:extLst>
          </p:cNvPr>
          <p:cNvSpPr txBox="1"/>
          <p:nvPr/>
        </p:nvSpPr>
        <p:spPr>
          <a:xfrm>
            <a:off x="1100602" y="378179"/>
            <a:ext cx="7754430" cy="400110"/>
          </a:xfrm>
          <a:prstGeom prst="rect">
            <a:avLst/>
          </a:prstGeom>
          <a:noFill/>
        </p:spPr>
        <p:txBody>
          <a:bodyPr wrap="none" rtlCol="0">
            <a:spAutoFit/>
          </a:bodyPr>
          <a:lstStyle/>
          <a:p>
            <a:r>
              <a:rPr lang="en-US" altLang="zh-CN" sz="2000" b="1" dirty="0"/>
              <a:t>Two Types of Property Prediction &amp; Study Counts (2020–2024)</a:t>
            </a:r>
            <a:endParaRPr lang="zh-CN" altLang="en-US" sz="2000" b="1" dirty="0"/>
          </a:p>
        </p:txBody>
      </p:sp>
      <p:graphicFrame>
        <p:nvGraphicFramePr>
          <p:cNvPr id="4" name="图表 3">
            <a:extLst>
              <a:ext uri="{FF2B5EF4-FFF2-40B4-BE49-F238E27FC236}">
                <a16:creationId xmlns:a16="http://schemas.microsoft.com/office/drawing/2014/main" id="{36F39BB9-022A-D68F-19F4-1D5C4B92BC76}"/>
              </a:ext>
            </a:extLst>
          </p:cNvPr>
          <p:cNvGraphicFramePr/>
          <p:nvPr>
            <p:extLst>
              <p:ext uri="{D42A27DB-BD31-4B8C-83A1-F6EECF244321}">
                <p14:modId xmlns:p14="http://schemas.microsoft.com/office/powerpoint/2010/main" val="2396702789"/>
              </p:ext>
            </p:extLst>
          </p:nvPr>
        </p:nvGraphicFramePr>
        <p:xfrm>
          <a:off x="1689463" y="962051"/>
          <a:ext cx="8255726" cy="54561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922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Relation"/>
  <p:tag name="OP_SCP_CONTENT_ID" val="MatlComponentContent-254"/>
  <p:tag name="OP_SCP_COMPONENT_INFO" val="{&quot;title&quot;:&quot;阴影6项循环PPT组件&quot;,&quot;description&quot;:&quot;阴影6项循环PPT组件&quot;,&quot;keywords&quot;:[&quot;阴影&quot;,&quot;6项&quot;,&quot;循环&quot;,&quot;PPT组件&quot;],&quot;labels&quot;:[]}"/>
  <p:tag name="OP_SCP_GROUP_ID" val="2e0c31f2-4112-f79e-f3ca-aa4832cffbc6"/>
  <p:tag name="OP_SCP_ITEM_COUNT" val="6"/>
</p:tagLst>
</file>

<file path=ppt/tags/tag1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1"/>
  <p:tag name="OP_SCP_DEFAULT_TEXT" val="1"/>
</p:tagLst>
</file>

<file path=ppt/tags/tag11.xml><?xml version="1.0" encoding="utf-8"?>
<p:tagLst xmlns:a="http://schemas.openxmlformats.org/drawingml/2006/main" xmlns:r="http://schemas.openxmlformats.org/officeDocument/2006/relationships" xmlns:p="http://schemas.openxmlformats.org/presentationml/2006/main">
  <p:tag name="OP_SCP_SHAPE_TYPE" val="Title"/>
  <p:tag name="OP_SCP_ITEM_INDEX" val="1"/>
  <p:tag name="OP_SCP_DEFAULT_TEXT" val="添加标题"/>
</p:tagLst>
</file>

<file path=ppt/tags/tag12.xml><?xml version="1.0" encoding="utf-8"?>
<p:tagLst xmlns:a="http://schemas.openxmlformats.org/drawingml/2006/main" xmlns:r="http://schemas.openxmlformats.org/officeDocument/2006/relationships" xmlns:p="http://schemas.openxmlformats.org/presentationml/2006/main">
  <p:tag name="OP_SCP_ITEM_INDEX" val="3"/>
</p:tagLst>
</file>

<file path=ppt/tags/tag13.xml><?xml version="1.0" encoding="utf-8"?>
<p:tagLst xmlns:a="http://schemas.openxmlformats.org/drawingml/2006/main" xmlns:r="http://schemas.openxmlformats.org/officeDocument/2006/relationships" xmlns:p="http://schemas.openxmlformats.org/presentationml/2006/main">
  <p:tag name="OP_SCP_SHAPE_TYPE" val="Index"/>
  <p:tag name="OP_SCP_ITEM_INDEX" val="3"/>
  <p:tag name="OP_SCP_DEFAULT_TEXT" val="3"/>
</p:tagLst>
</file>

<file path=ppt/tags/tag14.xml><?xml version="1.0" encoding="utf-8"?>
<p:tagLst xmlns:a="http://schemas.openxmlformats.org/drawingml/2006/main" xmlns:r="http://schemas.openxmlformats.org/officeDocument/2006/relationships" xmlns:p="http://schemas.openxmlformats.org/presentationml/2006/main">
  <p:tag name="OP_SCP_SHAPE_TYPE" val="Title"/>
  <p:tag name="OP_SCP_ITEM_INDEX" val="3"/>
  <p:tag name="OP_SCP_DEFAULT_TEXT" val="添加标题"/>
</p:tagLst>
</file>

<file path=ppt/tags/tag15.xml><?xml version="1.0" encoding="utf-8"?>
<p:tagLst xmlns:a="http://schemas.openxmlformats.org/drawingml/2006/main" xmlns:r="http://schemas.openxmlformats.org/officeDocument/2006/relationships" xmlns:p="http://schemas.openxmlformats.org/presentationml/2006/main">
  <p:tag name="OP_SCP_ITEM_INDEX" val="4"/>
</p:tagLst>
</file>

<file path=ppt/tags/tag16.xml><?xml version="1.0" encoding="utf-8"?>
<p:tagLst xmlns:a="http://schemas.openxmlformats.org/drawingml/2006/main" xmlns:r="http://schemas.openxmlformats.org/officeDocument/2006/relationships" xmlns:p="http://schemas.openxmlformats.org/presentationml/2006/main">
  <p:tag name="OP_SCP_SHAPE_TYPE" val="Index"/>
  <p:tag name="OP_SCP_ITEM_INDEX" val="4"/>
  <p:tag name="OP_SCP_DEFAULT_TEXT" val="4"/>
</p:tagLst>
</file>

<file path=ppt/tags/tag17.xml><?xml version="1.0" encoding="utf-8"?>
<p:tagLst xmlns:a="http://schemas.openxmlformats.org/drawingml/2006/main" xmlns:r="http://schemas.openxmlformats.org/officeDocument/2006/relationships" xmlns:p="http://schemas.openxmlformats.org/presentationml/2006/main">
  <p:tag name="OP_SCP_SHAPE_TYPE" val="Title"/>
  <p:tag name="OP_SCP_ITEM_INDEX" val="4"/>
  <p:tag name="OP_SCP_DEFAULT_TEXT" val="添加标题"/>
</p:tagLst>
</file>

<file path=ppt/tags/tag1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5"/>
  <p:tag name="OP_SCP_DEFAULT_TEXT" val="5"/>
</p:tagLst>
</file>

<file path=ppt/tags/tag1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5"/>
  <p:tag name="OP_SCP_DEFAULT_TEXT" val="添加标题"/>
</p:tagLst>
</file>

<file path=ppt/tags/tag2.xml><?xml version="1.0" encoding="utf-8"?>
<p:tagLst xmlns:a="http://schemas.openxmlformats.org/drawingml/2006/main" xmlns:r="http://schemas.openxmlformats.org/officeDocument/2006/relationships" xmlns:p="http://schemas.openxmlformats.org/presentationml/2006/main">
  <p:tag name="OP_SCP_ITEM_INDEX" val="2"/>
</p:tagLst>
</file>

<file path=ppt/tags/tag20.xml><?xml version="1.0" encoding="utf-8"?>
<p:tagLst xmlns:a="http://schemas.openxmlformats.org/drawingml/2006/main" xmlns:r="http://schemas.openxmlformats.org/officeDocument/2006/relationships" xmlns:p="http://schemas.openxmlformats.org/presentationml/2006/main">
  <p:tag name="OP_SCP_SHAPE_TYPE" val="Index"/>
  <p:tag name="OP_SCP_ITEM_INDEX" val="2"/>
  <p:tag name="OP_SCP_DEFAULT_TEXT" val="2"/>
</p:tagLst>
</file>

<file path=ppt/tags/tag21.xml><?xml version="1.0" encoding="utf-8"?>
<p:tagLst xmlns:a="http://schemas.openxmlformats.org/drawingml/2006/main" xmlns:r="http://schemas.openxmlformats.org/officeDocument/2006/relationships" xmlns:p="http://schemas.openxmlformats.org/presentationml/2006/main">
  <p:tag name="OP_SCP_SHAPE_TYPE" val="Title"/>
  <p:tag name="OP_SCP_ITEM_INDEX" val="2"/>
  <p:tag name="OP_SCP_DEFAULT_TEXT" val="添加标题"/>
</p:tagLst>
</file>

<file path=ppt/tags/tag3.xml><?xml version="1.0" encoding="utf-8"?>
<p:tagLst xmlns:a="http://schemas.openxmlformats.org/drawingml/2006/main" xmlns:r="http://schemas.openxmlformats.org/officeDocument/2006/relationships" xmlns:p="http://schemas.openxmlformats.org/presentationml/2006/main">
  <p:tag name="OP_SCP_ITEM_INDEX" val="1"/>
</p:tagLst>
</file>

<file path=ppt/tags/tag4.xml><?xml version="1.0" encoding="utf-8"?>
<p:tagLst xmlns:a="http://schemas.openxmlformats.org/drawingml/2006/main" xmlns:r="http://schemas.openxmlformats.org/officeDocument/2006/relationships" xmlns:p="http://schemas.openxmlformats.org/presentationml/2006/main">
  <p:tag name="OP_SCP_ITEM_INDEX" val="5"/>
</p:tagLst>
</file>

<file path=ppt/tags/tag5.xml><?xml version="1.0" encoding="utf-8"?>
<p:tagLst xmlns:a="http://schemas.openxmlformats.org/drawingml/2006/main" xmlns:r="http://schemas.openxmlformats.org/officeDocument/2006/relationships" xmlns:p="http://schemas.openxmlformats.org/presentationml/2006/main">
  <p:tag name="OP_SCP_ITEM_INDEX" val="6"/>
</p:tagLst>
</file>

<file path=ppt/tags/tag6.xml><?xml version="1.0" encoding="utf-8"?>
<p:tagLst xmlns:a="http://schemas.openxmlformats.org/drawingml/2006/main" xmlns:r="http://schemas.openxmlformats.org/officeDocument/2006/relationships" xmlns:p="http://schemas.openxmlformats.org/presentationml/2006/main">
  <p:tag name="OP_SCP_ITEM_INDEX" val="1"/>
</p:tagLst>
</file>

<file path=ppt/tags/tag7.xml><?xml version="1.0" encoding="utf-8"?>
<p:tagLst xmlns:a="http://schemas.openxmlformats.org/drawingml/2006/main" xmlns:r="http://schemas.openxmlformats.org/officeDocument/2006/relationships" xmlns:p="http://schemas.openxmlformats.org/presentationml/2006/main">
  <p:tag name="OP_SCP_ITEM_INDEX" val="1"/>
</p:tagLst>
</file>

<file path=ppt/tags/tag8.xml><?xml version="1.0" encoding="utf-8"?>
<p:tagLst xmlns:a="http://schemas.openxmlformats.org/drawingml/2006/main" xmlns:r="http://schemas.openxmlformats.org/officeDocument/2006/relationships" xmlns:p="http://schemas.openxmlformats.org/presentationml/2006/main">
  <p:tag name="OP_SCP_SHAPE_TYPE" val="Index"/>
  <p:tag name="OP_SCP_ITEM_INDEX" val="6"/>
  <p:tag name="OP_SCP_DEFAULT_TEXT" val="6"/>
</p:tagLst>
</file>

<file path=ppt/tags/tag9.xml><?xml version="1.0" encoding="utf-8"?>
<p:tagLst xmlns:a="http://schemas.openxmlformats.org/drawingml/2006/main" xmlns:r="http://schemas.openxmlformats.org/officeDocument/2006/relationships" xmlns:p="http://schemas.openxmlformats.org/presentationml/2006/main">
  <p:tag name="OP_SCP_SHAPE_TYPE" val="Title"/>
  <p:tag name="OP_SCP_ITEM_INDEX" val="6"/>
  <p:tag name="OP_SCP_DEFAULT_TEXT" val="添加标题"/>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5899AB"/>
            </a:gs>
            <a:gs pos="100000">
              <a:srgbClr val="83BDC9"/>
            </a:gs>
          </a:gsLst>
          <a:lin ang="2700000" scaled="0"/>
          <a:tileRect/>
        </a:gradFill>
        <a:ln>
          <a:noFill/>
        </a:ln>
      </a:spPr>
      <a:bodyPr rtlCol="0" anchor="ctr"/>
      <a:lstStyle>
        <a:defPPr algn="ctr">
          <a:defRPr sz="2400" dirty="0">
            <a:solidFill>
              <a:schemeClr val="bg1"/>
            </a:solidFill>
            <a:latin typeface="思源黑体 Bold" panose="020B0800000000000000" pitchFamily="34" charset="-122"/>
            <a:ea typeface="思源黑体 Bold" panose="020B0800000000000000"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产品介绍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13270</TotalTime>
  <Words>1635</Words>
  <Application>Microsoft Office PowerPoint</Application>
  <PresentationFormat>宽屏</PresentationFormat>
  <Paragraphs>597</Paragraphs>
  <Slides>33</Slides>
  <Notes>27</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33</vt:i4>
      </vt:variant>
    </vt:vector>
  </HeadingPairs>
  <TitlesOfParts>
    <vt:vector size="46" baseType="lpstr">
      <vt:lpstr>Helvetica</vt:lpstr>
      <vt:lpstr>Times New Roman</vt:lpstr>
      <vt:lpstr>Arial</vt:lpstr>
      <vt:lpstr>Cambria Math</vt:lpstr>
      <vt:lpstr>Roboto</vt:lpstr>
      <vt:lpstr>微软雅黑</vt:lpstr>
      <vt:lpstr>等线 Light</vt:lpstr>
      <vt:lpstr>Arial Black</vt:lpstr>
      <vt:lpstr>思源黑体 CN Normal</vt:lpstr>
      <vt:lpstr>等线</vt:lpstr>
      <vt:lpstr>Office 主题​​</vt:lpstr>
      <vt:lpstr>1_Office 主题​​</vt:lpstr>
      <vt:lpstr>产品介绍主题​​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帅 张</cp:lastModifiedBy>
  <cp:revision>111</cp:revision>
  <dcterms:created xsi:type="dcterms:W3CDTF">2022-03-18T05:08:42Z</dcterms:created>
  <dcterms:modified xsi:type="dcterms:W3CDTF">2025-12-05T08:19:53Z</dcterms:modified>
</cp:coreProperties>
</file>